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00D0725-E085-43BA-BAC8-46E6CF16E0D6}" type="datetimeFigureOut">
              <a:rPr lang="en-US" smtClean="0"/>
              <a:t>4/18/2013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62DC297-78A5-444D-87BC-B094ADF856A0}" type="slidenum">
              <a:rPr lang="en-US" smtClean="0"/>
              <a:t>‹#›</a:t>
            </a:fld>
            <a:endParaRPr lang="en-US"/>
          </a:p>
        </p:txBody>
      </p:sp>
    </p:spTree>
    <p:extLst>
      <p:ext uri="{BB962C8B-B14F-4D97-AF65-F5344CB8AC3E}">
        <p14:creationId xmlns:p14="http://schemas.microsoft.com/office/powerpoint/2010/main" val="228017041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E020541-C60E-4F5D-AADE-DDF0EA27EB1F}" type="datetimeFigureOut">
              <a:rPr lang="en-US" smtClean="0"/>
              <a:t>4/18/2013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7B9206AB-4FF0-4CC4-BBBB-26A38E3628DC}"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020541-C60E-4F5D-AADE-DDF0EA27EB1F}" type="datetimeFigureOut">
              <a:rPr lang="en-US" smtClean="0"/>
              <a:t>4/18/2013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206AB-4FF0-4CC4-BBBB-26A38E3628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020541-C60E-4F5D-AADE-DDF0EA27EB1F}" type="datetimeFigureOut">
              <a:rPr lang="en-US" smtClean="0"/>
              <a:t>4/18/2013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206AB-4FF0-4CC4-BBBB-26A38E3628D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020541-C60E-4F5D-AADE-DDF0EA27EB1F}" type="datetimeFigureOut">
              <a:rPr lang="en-US" smtClean="0"/>
              <a:t>4/18/2013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206AB-4FF0-4CC4-BBBB-26A38E3628D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E020541-C60E-4F5D-AADE-DDF0EA27EB1F}" type="datetimeFigureOut">
              <a:rPr lang="en-US" smtClean="0"/>
              <a:t>4/18/2013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206AB-4FF0-4CC4-BBBB-26A38E3628DC}"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E020541-C60E-4F5D-AADE-DDF0EA27EB1F}" type="datetimeFigureOut">
              <a:rPr lang="en-US" smtClean="0"/>
              <a:t>4/18/2013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206AB-4FF0-4CC4-BBBB-26A38E3628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E020541-C60E-4F5D-AADE-DDF0EA27EB1F}" type="datetimeFigureOut">
              <a:rPr lang="en-US" smtClean="0"/>
              <a:t>4/18/2013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9206AB-4FF0-4CC4-BBBB-26A38E3628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E020541-C60E-4F5D-AADE-DDF0EA27EB1F}" type="datetimeFigureOut">
              <a:rPr lang="en-US" smtClean="0"/>
              <a:t>4/18/2013</a:t>
            </a:fld>
            <a:endParaRPr lang="en-US" dirty="0"/>
          </a:p>
        </p:txBody>
      </p:sp>
      <p:sp>
        <p:nvSpPr>
          <p:cNvPr id="8" name="Slide Number Placeholder 7"/>
          <p:cNvSpPr>
            <a:spLocks noGrp="1"/>
          </p:cNvSpPr>
          <p:nvPr>
            <p:ph type="sldNum" sz="quarter" idx="11"/>
          </p:nvPr>
        </p:nvSpPr>
        <p:spPr/>
        <p:txBody>
          <a:bodyPr/>
          <a:lstStyle/>
          <a:p>
            <a:fld id="{7B9206AB-4FF0-4CC4-BBBB-26A38E3628DC}"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20541-C60E-4F5D-AADE-DDF0EA27EB1F}" type="datetimeFigureOut">
              <a:rPr lang="en-US" smtClean="0"/>
              <a:t>4/18/2013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9206AB-4FF0-4CC4-BBBB-26A38E3628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E020541-C60E-4F5D-AADE-DDF0EA27EB1F}" type="datetimeFigureOut">
              <a:rPr lang="en-US" smtClean="0"/>
              <a:t>4/18/2013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7B9206AB-4FF0-4CC4-BBBB-26A38E3628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7E020541-C60E-4F5D-AADE-DDF0EA27EB1F}" type="datetimeFigureOut">
              <a:rPr lang="en-US" smtClean="0"/>
              <a:t>4/18/2013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206AB-4FF0-4CC4-BBBB-26A38E3628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E020541-C60E-4F5D-AADE-DDF0EA27EB1F}" type="datetimeFigureOut">
              <a:rPr lang="en-US" smtClean="0"/>
              <a:t>4/18/2013</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B9206AB-4FF0-4CC4-BBBB-26A38E3628DC}"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1600" y="457201"/>
            <a:ext cx="3733800" cy="5791200"/>
          </a:xfrm>
        </p:spPr>
        <p:txBody>
          <a:bodyPr>
            <a:normAutofit/>
          </a:bodyPr>
          <a:lstStyle/>
          <a:p>
            <a:r>
              <a:rPr lang="en-US" b="1" dirty="0"/>
              <a:t>Learning About World Religions: </a:t>
            </a:r>
            <a:r>
              <a:rPr lang="en-US" b="1" dirty="0" smtClean="0"/>
              <a:t/>
            </a:r>
            <a:br>
              <a:rPr lang="en-US" b="1" dirty="0" smtClean="0"/>
            </a:br>
            <a:r>
              <a:rPr lang="en-US" b="1" dirty="0" smtClean="0"/>
              <a:t>Hinduism</a:t>
            </a:r>
            <a:r>
              <a:rPr lang="en-US" b="1" dirty="0"/>
              <a:t/>
            </a:r>
            <a:br>
              <a:rPr lang="en-US" b="1" dirty="0"/>
            </a:br>
            <a:endParaRPr lang="en-US" dirty="0"/>
          </a:p>
        </p:txBody>
      </p:sp>
      <p:pic>
        <p:nvPicPr>
          <p:cNvPr id="1026" name="Picture 2" descr="http://www.lunchtruckparts.com/images/asia/413002_hinduism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 y="-8710"/>
            <a:ext cx="5179423" cy="69058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356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011362"/>
          </a:xfrm>
        </p:spPr>
        <p:txBody>
          <a:bodyPr>
            <a:noAutofit/>
          </a:bodyPr>
          <a:lstStyle/>
          <a:p>
            <a:r>
              <a:rPr lang="en-US" sz="2400" dirty="0"/>
              <a:t>Hindu Caste System</a:t>
            </a:r>
            <a:br>
              <a:rPr lang="en-US" sz="2400" dirty="0"/>
            </a:br>
            <a:r>
              <a:rPr lang="en-US" sz="1800" dirty="0"/>
              <a:t>You are to create an image, or set of images, that represents the social structure of the Hindu caste system. Your assignment should show the jobs/duties of each caste and also how they rank in power compared to the other classes. </a:t>
            </a:r>
            <a:r>
              <a:rPr lang="en-US" sz="1800" dirty="0" smtClean="0"/>
              <a:t>  12 points total</a:t>
            </a: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2337345"/>
              </p:ext>
            </p:extLst>
          </p:nvPr>
        </p:nvGraphicFramePr>
        <p:xfrm>
          <a:off x="381000" y="2133600"/>
          <a:ext cx="7467600" cy="2931160"/>
        </p:xfrm>
        <a:graphic>
          <a:graphicData uri="http://schemas.openxmlformats.org/drawingml/2006/table">
            <a:tbl>
              <a:tblPr firstRow="1" bandRow="1">
                <a:tableStyleId>{5C22544A-7EE6-4342-B048-85BDC9FD1C3A}</a:tableStyleId>
              </a:tblPr>
              <a:tblGrid>
                <a:gridCol w="1524000"/>
                <a:gridCol w="1371600"/>
                <a:gridCol w="2705100"/>
                <a:gridCol w="1866900"/>
              </a:tblGrid>
              <a:tr h="370840">
                <a:tc>
                  <a:txBody>
                    <a:bodyPr/>
                    <a:lstStyle/>
                    <a:p>
                      <a:r>
                        <a:rPr lang="en-US" dirty="0" smtClean="0"/>
                        <a:t>Class </a:t>
                      </a:r>
                      <a:endParaRPr lang="en-US" dirty="0"/>
                    </a:p>
                  </a:txBody>
                  <a:tcPr/>
                </a:tc>
                <a:tc>
                  <a:txBody>
                    <a:bodyPr/>
                    <a:lstStyle/>
                    <a:p>
                      <a:pPr algn="ctr"/>
                      <a:r>
                        <a:rPr lang="en-US" dirty="0" smtClean="0"/>
                        <a:t>1 </a:t>
                      </a:r>
                      <a:r>
                        <a:rPr lang="en-US" dirty="0" err="1" smtClean="0"/>
                        <a:t>pt</a:t>
                      </a:r>
                      <a:endParaRPr lang="en-US" dirty="0"/>
                    </a:p>
                  </a:txBody>
                  <a:tcPr/>
                </a:tc>
                <a:tc>
                  <a:txBody>
                    <a:bodyPr/>
                    <a:lstStyle/>
                    <a:p>
                      <a:pPr algn="ctr"/>
                      <a:r>
                        <a:rPr lang="en-US" dirty="0" smtClean="0"/>
                        <a:t>1 </a:t>
                      </a:r>
                      <a:r>
                        <a:rPr lang="en-US" dirty="0" err="1" smtClean="0"/>
                        <a:t>pt</a:t>
                      </a:r>
                      <a:endParaRPr lang="en-US" dirty="0"/>
                    </a:p>
                  </a:txBody>
                  <a:tcPr/>
                </a:tc>
                <a:tc>
                  <a:txBody>
                    <a:bodyPr/>
                    <a:lstStyle/>
                    <a:p>
                      <a:pPr algn="ctr"/>
                      <a:r>
                        <a:rPr lang="en-US" dirty="0" smtClean="0"/>
                        <a:t>1 </a:t>
                      </a:r>
                      <a:r>
                        <a:rPr lang="en-US" dirty="0" err="1" smtClean="0"/>
                        <a:t>pt</a:t>
                      </a:r>
                      <a:endParaRPr lang="en-US" dirty="0"/>
                    </a:p>
                  </a:txBody>
                  <a:tcPr/>
                </a:tc>
              </a:tr>
              <a:tr h="370840">
                <a:tc>
                  <a:txBody>
                    <a:bodyPr/>
                    <a:lstStyle/>
                    <a:p>
                      <a:r>
                        <a:rPr lang="en-US" dirty="0" smtClean="0"/>
                        <a:t>Brahmins</a:t>
                      </a:r>
                      <a:endParaRPr lang="en-US" dirty="0"/>
                    </a:p>
                  </a:txBody>
                  <a:tcPr anchor="ctr"/>
                </a:tc>
                <a:tc>
                  <a:txBody>
                    <a:bodyPr/>
                    <a:lstStyle/>
                    <a:p>
                      <a:r>
                        <a:rPr lang="en-US" dirty="0" smtClean="0"/>
                        <a:t>Named</a:t>
                      </a:r>
                      <a:r>
                        <a:rPr lang="en-US" baseline="0" dirty="0" smtClean="0"/>
                        <a:t> in poster</a:t>
                      </a:r>
                      <a:endParaRPr lang="en-US" dirty="0"/>
                    </a:p>
                  </a:txBody>
                  <a:tcPr anchor="ctr"/>
                </a:tc>
                <a:tc>
                  <a:txBody>
                    <a:bodyPr/>
                    <a:lstStyle/>
                    <a:p>
                      <a:r>
                        <a:rPr lang="en-US" dirty="0" smtClean="0"/>
                        <a:t>Correct</a:t>
                      </a:r>
                      <a:r>
                        <a:rPr lang="en-US" baseline="0" dirty="0" smtClean="0"/>
                        <a:t> job description shown in pictures</a:t>
                      </a:r>
                      <a:endParaRPr lang="en-US" dirty="0"/>
                    </a:p>
                  </a:txBody>
                  <a:tcPr anchor="ctr"/>
                </a:tc>
                <a:tc>
                  <a:txBody>
                    <a:bodyPr/>
                    <a:lstStyle/>
                    <a:p>
                      <a:r>
                        <a:rPr lang="en-US" dirty="0" smtClean="0"/>
                        <a:t>Placed</a:t>
                      </a:r>
                      <a:r>
                        <a:rPr lang="en-US" baseline="0" dirty="0" smtClean="0"/>
                        <a:t> to show power correctly</a:t>
                      </a:r>
                      <a:endParaRPr lang="en-US" dirty="0"/>
                    </a:p>
                  </a:txBody>
                  <a:tcPr anchor="ctr"/>
                </a:tc>
              </a:tr>
              <a:tr h="370840">
                <a:tc>
                  <a:txBody>
                    <a:bodyPr/>
                    <a:lstStyle/>
                    <a:p>
                      <a:r>
                        <a:rPr lang="en-US" dirty="0" smtClean="0"/>
                        <a:t>Kshatriyas </a:t>
                      </a:r>
                      <a:endParaRPr lang="en-US" dirty="0"/>
                    </a:p>
                  </a:txBody>
                  <a:tcPr anchor="ctr"/>
                </a:tc>
                <a:tc>
                  <a:txBody>
                    <a:bodyPr/>
                    <a:lstStyle/>
                    <a:p>
                      <a:r>
                        <a:rPr lang="en-US" dirty="0" smtClean="0"/>
                        <a:t>Named</a:t>
                      </a:r>
                      <a:r>
                        <a:rPr lang="en-US" baseline="0" dirty="0" smtClean="0"/>
                        <a:t> in poster</a:t>
                      </a:r>
                      <a:endParaRPr lang="en-US" dirty="0"/>
                    </a:p>
                  </a:txBody>
                  <a:tcPr anchor="ctr"/>
                </a:tc>
                <a:tc>
                  <a:txBody>
                    <a:bodyPr/>
                    <a:lstStyle/>
                    <a:p>
                      <a:r>
                        <a:rPr lang="en-US" dirty="0" smtClean="0"/>
                        <a:t>Correct</a:t>
                      </a:r>
                      <a:r>
                        <a:rPr lang="en-US" baseline="0" dirty="0" smtClean="0"/>
                        <a:t> job description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shown in pictures</a:t>
                      </a:r>
                      <a:endParaRPr lang="en-US" dirty="0" smtClean="0"/>
                    </a:p>
                  </a:txBody>
                  <a:tcPr anchor="ctr"/>
                </a:tc>
                <a:tc>
                  <a:txBody>
                    <a:bodyPr/>
                    <a:lstStyle/>
                    <a:p>
                      <a:r>
                        <a:rPr lang="en-US" dirty="0" smtClean="0"/>
                        <a:t>Placed</a:t>
                      </a:r>
                      <a:r>
                        <a:rPr lang="en-US" baseline="0" dirty="0" smtClean="0"/>
                        <a:t> to show power correctly</a:t>
                      </a:r>
                      <a:endParaRPr lang="en-US" dirty="0"/>
                    </a:p>
                  </a:txBody>
                  <a:tcPr anchor="ctr"/>
                </a:tc>
              </a:tr>
              <a:tr h="370840">
                <a:tc>
                  <a:txBody>
                    <a:bodyPr/>
                    <a:lstStyle/>
                    <a:p>
                      <a:r>
                        <a:rPr lang="en-US" dirty="0" err="1" smtClean="0"/>
                        <a:t>Vaishyas</a:t>
                      </a:r>
                      <a:r>
                        <a:rPr lang="en-US" dirty="0" smtClean="0"/>
                        <a:t> </a:t>
                      </a:r>
                      <a:endParaRPr lang="en-US" dirty="0"/>
                    </a:p>
                  </a:txBody>
                  <a:tcPr anchor="ctr"/>
                </a:tc>
                <a:tc>
                  <a:txBody>
                    <a:bodyPr/>
                    <a:lstStyle/>
                    <a:p>
                      <a:r>
                        <a:rPr lang="en-US" dirty="0" smtClean="0"/>
                        <a:t>Named</a:t>
                      </a:r>
                      <a:r>
                        <a:rPr lang="en-US" baseline="0" dirty="0" smtClean="0"/>
                        <a:t> in poster</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Correct</a:t>
                      </a:r>
                      <a:r>
                        <a:rPr lang="en-US" baseline="0" dirty="0" smtClean="0"/>
                        <a:t> job description shown in pictures</a:t>
                      </a:r>
                      <a:endParaRPr lang="en-US" dirty="0" smtClean="0"/>
                    </a:p>
                  </a:txBody>
                  <a:tcPr anchor="ctr"/>
                </a:tc>
                <a:tc>
                  <a:txBody>
                    <a:bodyPr/>
                    <a:lstStyle/>
                    <a:p>
                      <a:r>
                        <a:rPr lang="en-US" dirty="0" smtClean="0"/>
                        <a:t>Placed</a:t>
                      </a:r>
                      <a:r>
                        <a:rPr lang="en-US" baseline="0" dirty="0" smtClean="0"/>
                        <a:t> to show power correctly</a:t>
                      </a:r>
                      <a:endParaRPr lang="en-US" dirty="0"/>
                    </a:p>
                  </a:txBody>
                  <a:tcPr anchor="ctr"/>
                </a:tc>
              </a:tr>
              <a:tr h="370840">
                <a:tc>
                  <a:txBody>
                    <a:bodyPr/>
                    <a:lstStyle/>
                    <a:p>
                      <a:r>
                        <a:rPr lang="en-US" dirty="0" err="1" smtClean="0"/>
                        <a:t>Shudras</a:t>
                      </a:r>
                      <a:r>
                        <a:rPr lang="en-US" dirty="0" smtClean="0"/>
                        <a:t> </a:t>
                      </a:r>
                      <a:endParaRPr lang="en-US" dirty="0"/>
                    </a:p>
                  </a:txBody>
                  <a:tcPr anchor="ctr"/>
                </a:tc>
                <a:tc>
                  <a:txBody>
                    <a:bodyPr/>
                    <a:lstStyle/>
                    <a:p>
                      <a:r>
                        <a:rPr lang="en-US" dirty="0" smtClean="0"/>
                        <a:t>Named</a:t>
                      </a:r>
                      <a:r>
                        <a:rPr lang="en-US" baseline="0" dirty="0" smtClean="0"/>
                        <a:t> in poster</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Correct</a:t>
                      </a:r>
                      <a:r>
                        <a:rPr lang="en-US" baseline="0" dirty="0" smtClean="0"/>
                        <a:t> job description shown in pictures</a:t>
                      </a:r>
                      <a:endParaRPr lang="en-US" dirty="0" smtClean="0"/>
                    </a:p>
                  </a:txBody>
                  <a:tcPr anchor="ctr"/>
                </a:tc>
                <a:tc>
                  <a:txBody>
                    <a:bodyPr/>
                    <a:lstStyle/>
                    <a:p>
                      <a:r>
                        <a:rPr lang="en-US" dirty="0" smtClean="0"/>
                        <a:t>Placed</a:t>
                      </a:r>
                      <a:r>
                        <a:rPr lang="en-US" baseline="0" dirty="0" smtClean="0"/>
                        <a:t> to show power correctly</a:t>
                      </a:r>
                      <a:endParaRPr lang="en-US" dirty="0"/>
                    </a:p>
                  </a:txBody>
                  <a:tcPr anchor="ctr"/>
                </a:tc>
              </a:tr>
            </a:tbl>
          </a:graphicData>
        </a:graphic>
      </p:graphicFrame>
    </p:spTree>
    <p:extLst>
      <p:ext uri="{BB962C8B-B14F-4D97-AF65-F5344CB8AC3E}">
        <p14:creationId xmlns:p14="http://schemas.microsoft.com/office/powerpoint/2010/main" val="2549045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7467600" cy="1143000"/>
          </a:xfrm>
        </p:spPr>
        <p:txBody>
          <a:bodyPr>
            <a:normAutofit/>
          </a:bodyPr>
          <a:lstStyle/>
          <a:p>
            <a:r>
              <a:rPr lang="en-US" sz="3200" b="1" dirty="0"/>
              <a:t>Section 4 - Hindu Beliefs About Brahman</a:t>
            </a:r>
            <a:endParaRPr lang="en-US" sz="3200" dirty="0"/>
          </a:p>
        </p:txBody>
      </p:sp>
      <p:sp>
        <p:nvSpPr>
          <p:cNvPr id="3" name="Content Placeholder 2"/>
          <p:cNvSpPr>
            <a:spLocks noGrp="1"/>
          </p:cNvSpPr>
          <p:nvPr>
            <p:ph idx="1"/>
          </p:nvPr>
        </p:nvSpPr>
        <p:spPr>
          <a:xfrm>
            <a:off x="457200" y="914400"/>
            <a:ext cx="7467600" cy="5211763"/>
          </a:xfrm>
        </p:spPr>
        <p:txBody>
          <a:bodyPr>
            <a:normAutofit fontScale="85000" lnSpcReduction="20000"/>
          </a:bodyPr>
          <a:lstStyle/>
          <a:p>
            <a:pPr marL="36576" indent="0" fontAlgn="base">
              <a:buNone/>
            </a:pPr>
            <a:r>
              <a:rPr lang="en-US" dirty="0"/>
              <a:t>Brahman is the name of a supreme power, or a </a:t>
            </a:r>
            <a:r>
              <a:rPr lang="en-US" b="1" u="sng" dirty="0"/>
              <a:t>divine</a:t>
            </a:r>
            <a:r>
              <a:rPr lang="en-US" dirty="0"/>
              <a:t> force, that some Hindus believe is greater than all other deities. To these Hindus, only Brahman exists forever. Everything else in the world changes, from the passing seasons to all living things that eventually die.</a:t>
            </a:r>
          </a:p>
          <a:p>
            <a:pPr marL="36576" indent="0" fontAlgn="base">
              <a:buNone/>
            </a:pPr>
            <a:endParaRPr lang="en-US" dirty="0" smtClean="0"/>
          </a:p>
          <a:p>
            <a:pPr marL="36576" indent="0" fontAlgn="base">
              <a:buNone/>
            </a:pPr>
            <a:r>
              <a:rPr lang="en-US" dirty="0" smtClean="0"/>
              <a:t>In </a:t>
            </a:r>
            <a:r>
              <a:rPr lang="en-US" dirty="0"/>
              <a:t>many Indian traditions, including Hinduism, time moves forward in a circle, like a great wheel. The same events return, just as the sun rises each morning, and spring follows winter. Some Hindus see this </a:t>
            </a:r>
            <a:r>
              <a:rPr lang="en-US" b="1" u="sng" dirty="0"/>
              <a:t>cycle</a:t>
            </a:r>
            <a:r>
              <a:rPr lang="en-US" dirty="0"/>
              <a:t> as the work of Brahman, who is constantly creating, destroying, and re-creating the universe. The cycle never ends.</a:t>
            </a:r>
          </a:p>
          <a:p>
            <a:pPr marL="36576" indent="0">
              <a:buNone/>
            </a:pPr>
            <a:endParaRPr lang="en-US" dirty="0"/>
          </a:p>
        </p:txBody>
      </p:sp>
    </p:spTree>
    <p:extLst>
      <p:ext uri="{BB962C8B-B14F-4D97-AF65-F5344CB8AC3E}">
        <p14:creationId xmlns:p14="http://schemas.microsoft.com/office/powerpoint/2010/main" val="2791747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305800" cy="5897563"/>
          </a:xfrm>
        </p:spPr>
        <p:txBody>
          <a:bodyPr>
            <a:normAutofit fontScale="85000" lnSpcReduction="20000"/>
          </a:bodyPr>
          <a:lstStyle/>
          <a:p>
            <a:pPr marL="36576" indent="0">
              <a:buNone/>
            </a:pPr>
            <a:r>
              <a:rPr lang="en-US" dirty="0"/>
              <a:t>According to Hindus following these traditions, everything in the world is a part of Brahman, including the human soul</a:t>
            </a:r>
            <a:r>
              <a:rPr lang="en-US" dirty="0" smtClean="0"/>
              <a:t>. Ancient </a:t>
            </a:r>
            <a:r>
              <a:rPr lang="en-US" dirty="0"/>
              <a:t>Hindus called the soul </a:t>
            </a:r>
            <a:r>
              <a:rPr lang="en-US" i="1" dirty="0"/>
              <a:t>atman</a:t>
            </a:r>
            <a:r>
              <a:rPr lang="en-US" dirty="0"/>
              <a:t>. In certain traditions, Hindus view the soul as part of Brahman, just as a drop of water is </a:t>
            </a:r>
            <a:r>
              <a:rPr lang="en-US" dirty="0" smtClean="0"/>
              <a:t>part </a:t>
            </a:r>
            <a:r>
              <a:rPr lang="en-US" dirty="0"/>
              <a:t>of the ocean. </a:t>
            </a:r>
            <a:r>
              <a:rPr lang="en-US" dirty="0" smtClean="0"/>
              <a:t>Through </a:t>
            </a:r>
            <a:r>
              <a:rPr lang="en-US" dirty="0"/>
              <a:t>their souls, </a:t>
            </a:r>
            <a:r>
              <a:rPr lang="en-US" dirty="0" smtClean="0"/>
              <a:t>people </a:t>
            </a:r>
            <a:r>
              <a:rPr lang="en-US" dirty="0"/>
              <a:t>are therefore </a:t>
            </a:r>
            <a:r>
              <a:rPr lang="en-US" dirty="0" smtClean="0"/>
              <a:t/>
            </a:r>
            <a:br>
              <a:rPr lang="en-US" dirty="0" smtClean="0"/>
            </a:br>
            <a:r>
              <a:rPr lang="en-US" dirty="0" smtClean="0"/>
              <a:t>connected </a:t>
            </a:r>
            <a:r>
              <a:rPr lang="en-US" dirty="0"/>
              <a:t>to Brahman</a:t>
            </a:r>
            <a:r>
              <a:rPr lang="en-US" dirty="0" smtClean="0"/>
              <a:t>.</a:t>
            </a:r>
            <a:br>
              <a:rPr lang="en-US" dirty="0" smtClean="0"/>
            </a:br>
            <a:r>
              <a:rPr lang="en-US" dirty="0"/>
              <a:t> </a:t>
            </a:r>
            <a:endParaRPr lang="en-US" dirty="0" smtClean="0"/>
          </a:p>
          <a:p>
            <a:pPr marL="36576" indent="0">
              <a:buNone/>
            </a:pPr>
            <a:r>
              <a:rPr lang="en-US" dirty="0" smtClean="0"/>
              <a:t>In </a:t>
            </a:r>
            <a:r>
              <a:rPr lang="en-US" dirty="0"/>
              <a:t>these traditions, </a:t>
            </a:r>
            <a:r>
              <a:rPr lang="en-US" dirty="0" smtClean="0"/>
              <a:t>the</a:t>
            </a:r>
            <a:br>
              <a:rPr lang="en-US" dirty="0" smtClean="0"/>
            </a:br>
            <a:r>
              <a:rPr lang="en-US" dirty="0" smtClean="0"/>
              <a:t>other </a:t>
            </a:r>
            <a:r>
              <a:rPr lang="en-US" dirty="0"/>
              <a:t>deities worshipped </a:t>
            </a:r>
            <a:r>
              <a:rPr lang="en-US" dirty="0" smtClean="0"/>
              <a:t/>
            </a:r>
            <a:br>
              <a:rPr lang="en-US" dirty="0" smtClean="0"/>
            </a:br>
            <a:r>
              <a:rPr lang="en-US" dirty="0" smtClean="0"/>
              <a:t>in </a:t>
            </a:r>
            <a:r>
              <a:rPr lang="en-US" dirty="0"/>
              <a:t>Hinduism are simply </a:t>
            </a:r>
            <a:r>
              <a:rPr lang="en-US" dirty="0" smtClean="0"/>
              <a:t/>
            </a:r>
            <a:br>
              <a:rPr lang="en-US" dirty="0" smtClean="0"/>
            </a:br>
            <a:r>
              <a:rPr lang="en-US" dirty="0" smtClean="0"/>
              <a:t>different forms of </a:t>
            </a:r>
            <a:br>
              <a:rPr lang="en-US" dirty="0" smtClean="0"/>
            </a:br>
            <a:r>
              <a:rPr lang="en-US" dirty="0" smtClean="0"/>
              <a:t>Brahman</a:t>
            </a:r>
            <a:r>
              <a:rPr lang="en-US" dirty="0"/>
              <a:t>. Other </a:t>
            </a:r>
            <a:r>
              <a:rPr lang="en-US" dirty="0" smtClean="0"/>
              <a:t/>
            </a:r>
            <a:br>
              <a:rPr lang="en-US" dirty="0" smtClean="0"/>
            </a:br>
            <a:r>
              <a:rPr lang="en-US" dirty="0" smtClean="0"/>
              <a:t>Hindus </a:t>
            </a:r>
            <a:r>
              <a:rPr lang="en-US" dirty="0"/>
              <a:t>have different </a:t>
            </a:r>
            <a:r>
              <a:rPr lang="en-US" dirty="0" smtClean="0"/>
              <a:t/>
            </a:r>
            <a:br>
              <a:rPr lang="en-US" dirty="0" smtClean="0"/>
            </a:br>
            <a:r>
              <a:rPr lang="en-US" dirty="0" smtClean="0"/>
              <a:t>beliefs </a:t>
            </a:r>
            <a:r>
              <a:rPr lang="en-US" dirty="0"/>
              <a:t>about Hindu </a:t>
            </a:r>
            <a:r>
              <a:rPr lang="en-US" dirty="0" smtClean="0"/>
              <a:t/>
            </a:r>
            <a:br>
              <a:rPr lang="en-US" dirty="0" smtClean="0"/>
            </a:br>
            <a:r>
              <a:rPr lang="en-US" dirty="0" smtClean="0"/>
              <a:t>gods</a:t>
            </a:r>
            <a:r>
              <a:rPr lang="en-US" dirty="0"/>
              <a:t>, such as Vishnu </a:t>
            </a:r>
            <a:r>
              <a:rPr lang="en-US" dirty="0" smtClean="0"/>
              <a:t/>
            </a:r>
            <a:br>
              <a:rPr lang="en-US" dirty="0" smtClean="0"/>
            </a:br>
            <a:r>
              <a:rPr lang="en-US" dirty="0" smtClean="0"/>
              <a:t>(</a:t>
            </a:r>
            <a:r>
              <a:rPr lang="en-US" dirty="0"/>
              <a:t>VISH-</a:t>
            </a:r>
            <a:r>
              <a:rPr lang="en-US" dirty="0" err="1"/>
              <a:t>noo</a:t>
            </a:r>
            <a:r>
              <a:rPr lang="en-US" dirty="0"/>
              <a:t>) and Shiva </a:t>
            </a:r>
            <a:r>
              <a:rPr lang="en-US" dirty="0" smtClean="0"/>
              <a:t/>
            </a:r>
            <a:br>
              <a:rPr lang="en-US" dirty="0" smtClean="0"/>
            </a:br>
            <a:r>
              <a:rPr lang="en-US" dirty="0" smtClean="0"/>
              <a:t>(</a:t>
            </a:r>
            <a:r>
              <a:rPr lang="en-US" dirty="0"/>
              <a:t>SHIH-</a:t>
            </a:r>
            <a:r>
              <a:rPr lang="en-US" dirty="0" err="1"/>
              <a:t>vuh</a:t>
            </a:r>
            <a:r>
              <a:rPr lang="en-US" dirty="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0" y="2514600"/>
            <a:ext cx="5238750"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1382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7467600" cy="6049963"/>
          </a:xfrm>
        </p:spPr>
        <p:txBody>
          <a:bodyPr>
            <a:normAutofit fontScale="85000" lnSpcReduction="10000"/>
          </a:bodyPr>
          <a:lstStyle/>
          <a:p>
            <a:pPr marL="36576" indent="0" fontAlgn="base">
              <a:buNone/>
            </a:pPr>
            <a:r>
              <a:rPr lang="en-US" dirty="0"/>
              <a:t>To communicate with their deities, followers of the ancient Vedic religion and Brahmanism held their elaborate rites and sacrifices outdoors. In later Hindu times, as Indian civilization developed and cities grew, people began to build massive temples for worship. Today, many modern Hindu temples are modeled after the ancient principles used to design those early temples.</a:t>
            </a:r>
          </a:p>
          <a:p>
            <a:pPr fontAlgn="base"/>
            <a:endParaRPr lang="en-US" dirty="0" smtClean="0"/>
          </a:p>
          <a:p>
            <a:pPr marL="36576" indent="0" fontAlgn="base">
              <a:buNone/>
            </a:pPr>
            <a:r>
              <a:rPr lang="en-US" dirty="0" smtClean="0"/>
              <a:t>Many </a:t>
            </a:r>
            <a:r>
              <a:rPr lang="en-US" dirty="0"/>
              <a:t>Hindu temples are magnificent in size and design. Their doors often face east, toward the rising sun. The buildings are covered with beautiful carvings and sculptures. These works of art usually show deities from Hindu sacred texts. The temple interiors usually contain a tower and a small shrine.</a:t>
            </a:r>
          </a:p>
          <a:p>
            <a:pPr marL="36576" indent="0">
              <a:buNone/>
            </a:pPr>
            <a:endParaRPr lang="en-US" dirty="0"/>
          </a:p>
        </p:txBody>
      </p:sp>
    </p:spTree>
    <p:extLst>
      <p:ext uri="{BB962C8B-B14F-4D97-AF65-F5344CB8AC3E}">
        <p14:creationId xmlns:p14="http://schemas.microsoft.com/office/powerpoint/2010/main" val="197802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fontScale="90000"/>
          </a:bodyPr>
          <a:lstStyle/>
          <a:p>
            <a:pPr fontAlgn="base"/>
            <a:r>
              <a:rPr lang="en-US" sz="3600" b="1" dirty="0"/>
              <a:t>Section 5 - Hindu Beliefs About Deities</a:t>
            </a:r>
            <a:r>
              <a:rPr lang="en-US" b="1" dirty="0"/>
              <a:t/>
            </a:r>
            <a:br>
              <a:rPr lang="en-US" b="1" dirty="0"/>
            </a:br>
            <a:r>
              <a:rPr lang="en-US" b="1" dirty="0"/>
              <a:t> </a:t>
            </a:r>
            <a:endParaRPr lang="en-US" dirty="0"/>
          </a:p>
        </p:txBody>
      </p:sp>
      <p:sp>
        <p:nvSpPr>
          <p:cNvPr id="3" name="Content Placeholder 2"/>
          <p:cNvSpPr>
            <a:spLocks noGrp="1"/>
          </p:cNvSpPr>
          <p:nvPr>
            <p:ph idx="1"/>
          </p:nvPr>
        </p:nvSpPr>
        <p:spPr>
          <a:xfrm>
            <a:off x="152400" y="838200"/>
            <a:ext cx="7772400" cy="5287963"/>
          </a:xfrm>
        </p:spPr>
        <p:txBody>
          <a:bodyPr>
            <a:normAutofit fontScale="85000" lnSpcReduction="20000"/>
          </a:bodyPr>
          <a:lstStyle/>
          <a:p>
            <a:pPr marL="36576" indent="0" fontAlgn="base">
              <a:buNone/>
            </a:pPr>
            <a:r>
              <a:rPr lang="en-US" dirty="0"/>
              <a:t>There are many deities in Hindu sacred texts and worship rituals. Over time, as we learned earlier, some Hindus came to believe that all the deities were different faces of a supreme force, Brahman. For these Hindus, each god represented a power or quality of Brahman.</a:t>
            </a:r>
          </a:p>
          <a:p>
            <a:pPr marL="36576" indent="0" fontAlgn="base">
              <a:buNone/>
            </a:pPr>
            <a:endParaRPr lang="en-US" dirty="0" smtClean="0"/>
          </a:p>
          <a:p>
            <a:pPr marL="36576" indent="0" fontAlgn="base">
              <a:buNone/>
            </a:pPr>
            <a:r>
              <a:rPr lang="en-US" dirty="0" smtClean="0"/>
              <a:t>Today</a:t>
            </a:r>
            <a:r>
              <a:rPr lang="en-US" dirty="0"/>
              <a:t>, in some Hindu traditions, there are three important deities. They are Brahma (BRAH-</a:t>
            </a:r>
            <a:r>
              <a:rPr lang="en-US" dirty="0" err="1"/>
              <a:t>mah</a:t>
            </a:r>
            <a:r>
              <a:rPr lang="en-US" dirty="0"/>
              <a:t>) (not Brahman), Vishnu, and Shiva. Each deity controls one aspect of the universe. Brahma creates it, Vishnu preserves it, and Shiva destroys it. In other Indian traditions, another goddess named Devi (DAY-</a:t>
            </a:r>
            <a:r>
              <a:rPr lang="en-US" dirty="0" err="1"/>
              <a:t>vee</a:t>
            </a:r>
            <a:r>
              <a:rPr lang="en-US" dirty="0"/>
              <a:t>) embodies the female powers of the universe.</a:t>
            </a:r>
          </a:p>
          <a:p>
            <a:pPr marL="36576" indent="0">
              <a:buNone/>
            </a:pPr>
            <a:endParaRPr lang="en-US" dirty="0"/>
          </a:p>
        </p:txBody>
      </p:sp>
    </p:spTree>
    <p:extLst>
      <p:ext uri="{BB962C8B-B14F-4D97-AF65-F5344CB8AC3E}">
        <p14:creationId xmlns:p14="http://schemas.microsoft.com/office/powerpoint/2010/main" val="155735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6604" y="152400"/>
            <a:ext cx="5424996" cy="3290887"/>
          </a:xfrm>
        </p:spPr>
        <p:txBody>
          <a:bodyPr>
            <a:normAutofit fontScale="70000" lnSpcReduction="20000"/>
          </a:bodyPr>
          <a:lstStyle/>
          <a:p>
            <a:pPr marL="36576" indent="0" fontAlgn="base">
              <a:buNone/>
            </a:pPr>
            <a:r>
              <a:rPr lang="en-US" dirty="0"/>
              <a:t>Ancient Hindu sacred texts often describe heroic deities battling evil. One famous story is found in the </a:t>
            </a:r>
            <a:r>
              <a:rPr lang="en-US" i="1" dirty="0"/>
              <a:t>Ramayana</a:t>
            </a:r>
            <a:r>
              <a:rPr lang="en-US" dirty="0"/>
              <a:t>. It tells of Rama’s fierce battle with </a:t>
            </a:r>
            <a:r>
              <a:rPr lang="en-US" dirty="0" err="1"/>
              <a:t>Ravana</a:t>
            </a:r>
            <a:r>
              <a:rPr lang="en-US" dirty="0"/>
              <a:t>, a demon (evil spirit). Such tales present in an entertaining way some of what later became Hindu beliefs. Many Hindu children have learned about their religion by listening to readings of </a:t>
            </a:r>
            <a:r>
              <a:rPr lang="en-US" dirty="0" smtClean="0"/>
              <a:t>the </a:t>
            </a:r>
            <a:r>
              <a:rPr lang="en-US" i="1" dirty="0" smtClean="0"/>
              <a:t>Ramayana</a:t>
            </a:r>
            <a:r>
              <a:rPr lang="en-US" dirty="0"/>
              <a:t>, or in recent years, by seeing the stories dramatized on television.</a:t>
            </a:r>
          </a:p>
          <a:p>
            <a:pPr marL="36576" indent="0" fontAlgn="base">
              <a:buNone/>
            </a:pPr>
            <a:endParaRPr lang="en-US" dirty="0" smtClean="0"/>
          </a:p>
          <a:p>
            <a:pPr marL="36576"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4" y="0"/>
            <a:ext cx="3572978" cy="3443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3733800"/>
            <a:ext cx="8153400" cy="2631490"/>
          </a:xfrm>
          <a:prstGeom prst="rect">
            <a:avLst/>
          </a:prstGeom>
          <a:noFill/>
        </p:spPr>
        <p:txBody>
          <a:bodyPr wrap="square" rtlCol="0">
            <a:spAutoFit/>
          </a:bodyPr>
          <a:lstStyle/>
          <a:p>
            <a:r>
              <a:rPr lang="en-US" sz="2100" dirty="0"/>
              <a:t>Ancient literary texts like the </a:t>
            </a:r>
            <a:r>
              <a:rPr lang="en-US" sz="2100" i="1" dirty="0"/>
              <a:t>Ramayana</a:t>
            </a:r>
            <a:r>
              <a:rPr lang="en-US" sz="2100" dirty="0"/>
              <a:t>, which some Hindus view as sacred, have inspired many Hindu holidays and festivals. The Hindu New Year is celebrated at the </a:t>
            </a:r>
            <a:r>
              <a:rPr lang="en-US" sz="2100" dirty="0" err="1"/>
              <a:t>Divali</a:t>
            </a:r>
            <a:r>
              <a:rPr lang="en-US" sz="2100" dirty="0"/>
              <a:t> (</a:t>
            </a:r>
            <a:r>
              <a:rPr lang="en-US" sz="2100" dirty="0" err="1"/>
              <a:t>dih</a:t>
            </a:r>
            <a:r>
              <a:rPr lang="en-US" sz="2100" dirty="0"/>
              <a:t>-VAH-lee) festival. </a:t>
            </a:r>
            <a:r>
              <a:rPr lang="en-US" sz="2100" i="1" dirty="0" err="1"/>
              <a:t>Divali</a:t>
            </a:r>
            <a:r>
              <a:rPr lang="en-US" sz="2100" dirty="0"/>
              <a:t> means “row of lamps.” The lamps are symbols of good (light) winning over evil (darkness). They are often said to represent Rama’s triumph over the evil </a:t>
            </a:r>
            <a:r>
              <a:rPr lang="en-US" sz="2100" dirty="0" err="1"/>
              <a:t>Ravana</a:t>
            </a:r>
            <a:r>
              <a:rPr lang="en-US" sz="2100" dirty="0"/>
              <a:t>, and the start of the Hindu New Year.</a:t>
            </a:r>
          </a:p>
          <a:p>
            <a:endParaRPr lang="en-US" dirty="0"/>
          </a:p>
        </p:txBody>
      </p:sp>
    </p:spTree>
    <p:extLst>
      <p:ext uri="{BB962C8B-B14F-4D97-AF65-F5344CB8AC3E}">
        <p14:creationId xmlns:p14="http://schemas.microsoft.com/office/powerpoint/2010/main" val="357325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467600" cy="639762"/>
          </a:xfrm>
        </p:spPr>
        <p:txBody>
          <a:bodyPr>
            <a:normAutofit fontScale="90000"/>
          </a:bodyPr>
          <a:lstStyle/>
          <a:p>
            <a:r>
              <a:rPr lang="en-US" dirty="0" smtClean="0"/>
              <a:t>Hindu gods/</a:t>
            </a:r>
            <a:br>
              <a:rPr lang="en-US" dirty="0" smtClean="0"/>
            </a:br>
            <a:r>
              <a:rPr lang="en-US" dirty="0" smtClean="0"/>
              <a:t>goddesses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50938438"/>
              </p:ext>
            </p:extLst>
          </p:nvPr>
        </p:nvGraphicFramePr>
        <p:xfrm>
          <a:off x="3581400" y="152400"/>
          <a:ext cx="5486401" cy="6191579"/>
        </p:xfrm>
        <a:graphic>
          <a:graphicData uri="http://schemas.openxmlformats.org/drawingml/2006/table">
            <a:tbl>
              <a:tblPr firstRow="1" bandRow="1">
                <a:tableStyleId>{5C22544A-7EE6-4342-B048-85BDC9FD1C3A}</a:tableStyleId>
              </a:tblPr>
              <a:tblGrid>
                <a:gridCol w="1773518"/>
                <a:gridCol w="3712883"/>
              </a:tblGrid>
              <a:tr h="364613">
                <a:tc>
                  <a:txBody>
                    <a:bodyPr/>
                    <a:lstStyle/>
                    <a:p>
                      <a:r>
                        <a:rPr lang="en-US" dirty="0" smtClean="0"/>
                        <a:t>God/goddess</a:t>
                      </a:r>
                      <a:endParaRPr lang="en-US" dirty="0"/>
                    </a:p>
                  </a:txBody>
                  <a:tcPr/>
                </a:tc>
                <a:tc>
                  <a:txBody>
                    <a:bodyPr/>
                    <a:lstStyle/>
                    <a:p>
                      <a:r>
                        <a:rPr lang="en-US" dirty="0" smtClean="0"/>
                        <a:t>Basic description</a:t>
                      </a:r>
                      <a:endParaRPr lang="en-US" dirty="0"/>
                    </a:p>
                  </a:txBody>
                  <a:tcPr/>
                </a:tc>
              </a:tr>
              <a:tr h="364613">
                <a:tc>
                  <a:txBody>
                    <a:bodyPr/>
                    <a:lstStyle/>
                    <a:p>
                      <a:pPr algn="l" fontAlgn="b"/>
                      <a:r>
                        <a:rPr lang="en-US" sz="1400" b="0" i="0" u="none" strike="noStrike" dirty="0">
                          <a:solidFill>
                            <a:srgbClr val="000000"/>
                          </a:solidFill>
                          <a:effectLst/>
                          <a:latin typeface="Calibri"/>
                        </a:rPr>
                        <a:t>Agni</a:t>
                      </a:r>
                    </a:p>
                  </a:txBody>
                  <a:tcPr marL="9525" marR="9525" marT="9525" marB="0" anchor="b"/>
                </a:tc>
                <a:tc>
                  <a:txBody>
                    <a:bodyPr/>
                    <a:lstStyle/>
                    <a:p>
                      <a:pPr algn="l" fontAlgn="b"/>
                      <a:r>
                        <a:rPr lang="en-US" sz="1400" b="0" i="0" u="none" strike="noStrike">
                          <a:solidFill>
                            <a:srgbClr val="000000"/>
                          </a:solidFill>
                          <a:effectLst/>
                          <a:latin typeface="Calibri"/>
                        </a:rPr>
                        <a:t>god of fire</a:t>
                      </a:r>
                    </a:p>
                  </a:txBody>
                  <a:tcPr marL="9525" marR="9525" marT="9525" marB="0" anchor="b"/>
                </a:tc>
              </a:tr>
              <a:tr h="364613">
                <a:tc>
                  <a:txBody>
                    <a:bodyPr/>
                    <a:lstStyle/>
                    <a:p>
                      <a:pPr algn="l" fontAlgn="b"/>
                      <a:r>
                        <a:rPr lang="en-US" sz="1400" b="0" i="0" u="none" strike="noStrike" dirty="0">
                          <a:solidFill>
                            <a:srgbClr val="000000"/>
                          </a:solidFill>
                          <a:effectLst/>
                          <a:latin typeface="Calibri"/>
                        </a:rPr>
                        <a:t>Brahma</a:t>
                      </a:r>
                    </a:p>
                  </a:txBody>
                  <a:tcPr marL="9525" marR="9525" marT="9525" marB="0" anchor="b"/>
                </a:tc>
                <a:tc>
                  <a:txBody>
                    <a:bodyPr/>
                    <a:lstStyle/>
                    <a:p>
                      <a:pPr algn="l" fontAlgn="b"/>
                      <a:r>
                        <a:rPr lang="en-US" sz="1400" b="0" i="0" u="none" strike="noStrike" dirty="0">
                          <a:solidFill>
                            <a:srgbClr val="000000"/>
                          </a:solidFill>
                          <a:effectLst/>
                          <a:latin typeface="Calibri"/>
                        </a:rPr>
                        <a:t>unseen, all powerful</a:t>
                      </a:r>
                    </a:p>
                  </a:txBody>
                  <a:tcPr marL="9525" marR="9525" marT="9525" marB="0" anchor="b"/>
                </a:tc>
              </a:tr>
              <a:tr h="364613">
                <a:tc>
                  <a:txBody>
                    <a:bodyPr/>
                    <a:lstStyle/>
                    <a:p>
                      <a:pPr algn="l" fontAlgn="b"/>
                      <a:r>
                        <a:rPr lang="en-US" sz="1400" b="0" i="0" u="none" strike="noStrike">
                          <a:solidFill>
                            <a:srgbClr val="000000"/>
                          </a:solidFill>
                          <a:effectLst/>
                          <a:latin typeface="Calibri"/>
                        </a:rPr>
                        <a:t>Durga</a:t>
                      </a:r>
                    </a:p>
                  </a:txBody>
                  <a:tcPr marL="9525" marR="9525" marT="9525" marB="0" anchor="b"/>
                </a:tc>
                <a:tc>
                  <a:txBody>
                    <a:bodyPr/>
                    <a:lstStyle/>
                    <a:p>
                      <a:pPr algn="l" fontAlgn="b"/>
                      <a:r>
                        <a:rPr lang="en-US" sz="1400" b="0" i="0" u="none" strike="noStrike" dirty="0">
                          <a:solidFill>
                            <a:srgbClr val="000000"/>
                          </a:solidFill>
                          <a:effectLst/>
                          <a:latin typeface="Calibri"/>
                        </a:rPr>
                        <a:t>protects the universe</a:t>
                      </a:r>
                    </a:p>
                  </a:txBody>
                  <a:tcPr marL="9525" marR="9525" marT="9525" marB="0" anchor="b"/>
                </a:tc>
              </a:tr>
              <a:tr h="364613">
                <a:tc>
                  <a:txBody>
                    <a:bodyPr/>
                    <a:lstStyle/>
                    <a:p>
                      <a:pPr algn="l" fontAlgn="b"/>
                      <a:r>
                        <a:rPr lang="en-US" sz="1400" b="0" i="0" u="none" strike="noStrike">
                          <a:solidFill>
                            <a:srgbClr val="000000"/>
                          </a:solidFill>
                          <a:effectLst/>
                          <a:latin typeface="Calibri"/>
                        </a:rPr>
                        <a:t>Ganesh</a:t>
                      </a:r>
                    </a:p>
                  </a:txBody>
                  <a:tcPr marL="9525" marR="9525" marT="9525" marB="0" anchor="b"/>
                </a:tc>
                <a:tc>
                  <a:txBody>
                    <a:bodyPr/>
                    <a:lstStyle/>
                    <a:p>
                      <a:pPr algn="l" fontAlgn="b"/>
                      <a:r>
                        <a:rPr lang="en-US" sz="1400" b="0" i="0" u="none" strike="noStrike" dirty="0">
                          <a:solidFill>
                            <a:srgbClr val="000000"/>
                          </a:solidFill>
                          <a:effectLst/>
                          <a:latin typeface="Calibri"/>
                        </a:rPr>
                        <a:t>god of success &amp; remover of obstacles</a:t>
                      </a:r>
                    </a:p>
                  </a:txBody>
                  <a:tcPr marL="9525" marR="9525" marT="9525" marB="0" anchor="b"/>
                </a:tc>
              </a:tr>
              <a:tr h="428920">
                <a:tc>
                  <a:txBody>
                    <a:bodyPr/>
                    <a:lstStyle/>
                    <a:p>
                      <a:pPr algn="l" fontAlgn="b"/>
                      <a:r>
                        <a:rPr lang="en-US" sz="1400" b="0" i="0" u="none" strike="noStrike">
                          <a:solidFill>
                            <a:srgbClr val="000000"/>
                          </a:solidFill>
                          <a:effectLst/>
                          <a:latin typeface="Calibri"/>
                        </a:rPr>
                        <a:t>Hanuman</a:t>
                      </a:r>
                    </a:p>
                  </a:txBody>
                  <a:tcPr marL="9525" marR="9525" marT="9525" marB="0" anchor="b"/>
                </a:tc>
                <a:tc>
                  <a:txBody>
                    <a:bodyPr/>
                    <a:lstStyle/>
                    <a:p>
                      <a:pPr algn="l" fontAlgn="b"/>
                      <a:r>
                        <a:rPr lang="en-US" sz="1400" b="0" i="0" u="none" strike="noStrike" dirty="0">
                          <a:solidFill>
                            <a:srgbClr val="444444"/>
                          </a:solidFill>
                          <a:effectLst/>
                          <a:latin typeface="Arial"/>
                        </a:rPr>
                        <a:t>He is strong, full of </a:t>
                      </a:r>
                      <a:r>
                        <a:rPr lang="en-US" sz="1400" b="0" i="0" u="none" strike="noStrike" dirty="0" smtClean="0">
                          <a:solidFill>
                            <a:srgbClr val="444444"/>
                          </a:solidFill>
                          <a:effectLst/>
                          <a:latin typeface="Arial"/>
                        </a:rPr>
                        <a:t>valor, </a:t>
                      </a:r>
                      <a:r>
                        <a:rPr lang="en-US" sz="1400" b="0" i="0" u="none" strike="noStrike" dirty="0">
                          <a:solidFill>
                            <a:srgbClr val="444444"/>
                          </a:solidFill>
                          <a:effectLst/>
                          <a:latin typeface="Arial"/>
                        </a:rPr>
                        <a:t>with various skills and powers, yet </a:t>
                      </a:r>
                      <a:r>
                        <a:rPr lang="en-US" sz="1400" b="0" i="0" u="none" strike="noStrike" dirty="0" smtClean="0">
                          <a:solidFill>
                            <a:srgbClr val="444444"/>
                          </a:solidFill>
                          <a:effectLst/>
                          <a:latin typeface="Arial"/>
                        </a:rPr>
                        <a:t>mischievous</a:t>
                      </a:r>
                      <a:endParaRPr lang="en-US" sz="1400" b="0" i="0" u="none" strike="noStrike" dirty="0">
                        <a:solidFill>
                          <a:srgbClr val="444444"/>
                        </a:solidFill>
                        <a:effectLst/>
                        <a:latin typeface="Arial"/>
                      </a:endParaRPr>
                    </a:p>
                  </a:txBody>
                  <a:tcPr marL="9525" marR="9525" marT="9525" marB="0" anchor="b"/>
                </a:tc>
              </a:tr>
              <a:tr h="364613">
                <a:tc>
                  <a:txBody>
                    <a:bodyPr/>
                    <a:lstStyle/>
                    <a:p>
                      <a:pPr algn="l" fontAlgn="b"/>
                      <a:r>
                        <a:rPr lang="en-US" sz="1400" b="0" i="0" u="none" strike="noStrike">
                          <a:solidFill>
                            <a:srgbClr val="000000"/>
                          </a:solidFill>
                          <a:effectLst/>
                          <a:latin typeface="Calibri"/>
                        </a:rPr>
                        <a:t>Indra</a:t>
                      </a:r>
                    </a:p>
                  </a:txBody>
                  <a:tcPr marL="9525" marR="9525" marT="9525" marB="0" anchor="b"/>
                </a:tc>
                <a:tc>
                  <a:txBody>
                    <a:bodyPr/>
                    <a:lstStyle/>
                    <a:p>
                      <a:pPr algn="l" fontAlgn="b"/>
                      <a:r>
                        <a:rPr lang="en-US" sz="1400" b="0" i="0" u="none" strike="noStrike" dirty="0">
                          <a:solidFill>
                            <a:srgbClr val="000000"/>
                          </a:solidFill>
                          <a:effectLst/>
                          <a:latin typeface="Calibri"/>
                        </a:rPr>
                        <a:t>god of thunder, rain, king of gods in heaven</a:t>
                      </a:r>
                    </a:p>
                  </a:txBody>
                  <a:tcPr marL="9525" marR="9525" marT="9525" marB="0" anchor="b"/>
                </a:tc>
              </a:tr>
              <a:tr h="364613">
                <a:tc>
                  <a:txBody>
                    <a:bodyPr/>
                    <a:lstStyle/>
                    <a:p>
                      <a:pPr algn="l" fontAlgn="b"/>
                      <a:r>
                        <a:rPr lang="en-US" sz="1400" b="0" i="0" u="none" strike="noStrike">
                          <a:solidFill>
                            <a:srgbClr val="000000"/>
                          </a:solidFill>
                          <a:effectLst/>
                          <a:latin typeface="Calibri"/>
                        </a:rPr>
                        <a:t>Lakshmi</a:t>
                      </a:r>
                    </a:p>
                  </a:txBody>
                  <a:tcPr marL="9525" marR="9525" marT="9525" marB="0" anchor="b"/>
                </a:tc>
                <a:tc>
                  <a:txBody>
                    <a:bodyPr/>
                    <a:lstStyle/>
                    <a:p>
                      <a:pPr algn="l" fontAlgn="b"/>
                      <a:r>
                        <a:rPr lang="en-US" sz="1400" b="0" i="0" u="none" strike="noStrike" dirty="0">
                          <a:solidFill>
                            <a:srgbClr val="000000"/>
                          </a:solidFill>
                          <a:effectLst/>
                          <a:latin typeface="Calibri"/>
                        </a:rPr>
                        <a:t>wealth and good fortune</a:t>
                      </a:r>
                    </a:p>
                  </a:txBody>
                  <a:tcPr marL="9525" marR="9525" marT="9525" marB="0" anchor="b"/>
                </a:tc>
              </a:tr>
              <a:tr h="364613">
                <a:tc>
                  <a:txBody>
                    <a:bodyPr/>
                    <a:lstStyle/>
                    <a:p>
                      <a:pPr algn="l" fontAlgn="b"/>
                      <a:r>
                        <a:rPr lang="en-US" sz="1400" b="0" i="0" u="none" strike="noStrike" dirty="0" err="1">
                          <a:solidFill>
                            <a:srgbClr val="000000"/>
                          </a:solidFill>
                          <a:effectLst/>
                          <a:latin typeface="Calibri"/>
                        </a:rPr>
                        <a:t>Mahadevi</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b="0" i="0" u="none" strike="noStrike" dirty="0" smtClean="0">
                          <a:solidFill>
                            <a:srgbClr val="000000"/>
                          </a:solidFill>
                          <a:effectLst/>
                          <a:latin typeface="Calibri"/>
                        </a:rPr>
                        <a:t>Hindu </a:t>
                      </a:r>
                      <a:r>
                        <a:rPr lang="en-US" sz="1400" b="0" i="0" u="none" strike="noStrike" dirty="0">
                          <a:solidFill>
                            <a:srgbClr val="000000"/>
                          </a:solidFill>
                          <a:effectLst/>
                          <a:latin typeface="Calibri"/>
                        </a:rPr>
                        <a:t>mother goddess</a:t>
                      </a:r>
                    </a:p>
                  </a:txBody>
                  <a:tcPr marL="9525" marR="9525" marT="9525" marB="0" anchor="b"/>
                </a:tc>
              </a:tr>
              <a:tr h="638697">
                <a:tc>
                  <a:txBody>
                    <a:bodyPr/>
                    <a:lstStyle/>
                    <a:p>
                      <a:pPr algn="l" fontAlgn="b"/>
                      <a:r>
                        <a:rPr lang="en-US" sz="1400" b="0" i="0" u="none" strike="noStrike" dirty="0">
                          <a:solidFill>
                            <a:srgbClr val="000000"/>
                          </a:solidFill>
                          <a:effectLst/>
                          <a:latin typeface="Calibri" pitchFamily="34" charset="0"/>
                          <a:cs typeface="Calibri" pitchFamily="34" charset="0"/>
                        </a:rPr>
                        <a:t>Rama</a:t>
                      </a:r>
                    </a:p>
                  </a:txBody>
                  <a:tcPr marL="9525" marR="9525" marT="9525" marB="0" anchor="b"/>
                </a:tc>
                <a:tc>
                  <a:txBody>
                    <a:bodyPr/>
                    <a:lstStyle/>
                    <a:p>
                      <a:pPr algn="l" fontAlgn="b"/>
                      <a:r>
                        <a:rPr lang="en-US" sz="1400" b="0" i="0" u="none" strike="noStrike" dirty="0">
                          <a:solidFill>
                            <a:srgbClr val="333333"/>
                          </a:solidFill>
                          <a:effectLst/>
                          <a:latin typeface="Calibri" pitchFamily="34" charset="0"/>
                          <a:cs typeface="Calibri" pitchFamily="34" charset="0"/>
                        </a:rPr>
                        <a:t>symbol of courtesy and virtue and is believed to have born on this earth to destroy the evil forces here</a:t>
                      </a:r>
                    </a:p>
                  </a:txBody>
                  <a:tcPr marL="9525" marR="9525" marT="9525" marB="0" anchor="b"/>
                </a:tc>
              </a:tr>
              <a:tr h="364613">
                <a:tc>
                  <a:txBody>
                    <a:bodyPr/>
                    <a:lstStyle/>
                    <a:p>
                      <a:pPr algn="l" fontAlgn="b"/>
                      <a:r>
                        <a:rPr lang="en-US" sz="1400" b="0" i="0" u="none" strike="noStrike">
                          <a:solidFill>
                            <a:srgbClr val="000000"/>
                          </a:solidFill>
                          <a:effectLst/>
                          <a:latin typeface="Calibri"/>
                        </a:rPr>
                        <a:t>Sarasvati</a:t>
                      </a:r>
                    </a:p>
                  </a:txBody>
                  <a:tcPr marL="9525" marR="9525" marT="9525" marB="0" anchor="b"/>
                </a:tc>
                <a:tc>
                  <a:txBody>
                    <a:bodyPr/>
                    <a:lstStyle/>
                    <a:p>
                      <a:pPr algn="l" fontAlgn="b"/>
                      <a:r>
                        <a:rPr lang="en-US" sz="1400" b="0" i="0" u="none" strike="noStrike" dirty="0">
                          <a:solidFill>
                            <a:srgbClr val="000000"/>
                          </a:solidFill>
                          <a:effectLst/>
                          <a:latin typeface="Calibri"/>
                        </a:rPr>
                        <a:t>wisdom and learning</a:t>
                      </a:r>
                    </a:p>
                  </a:txBody>
                  <a:tcPr marL="9525" marR="9525" marT="9525" marB="0" anchor="b"/>
                </a:tc>
              </a:tr>
              <a:tr h="364613">
                <a:tc>
                  <a:txBody>
                    <a:bodyPr/>
                    <a:lstStyle/>
                    <a:p>
                      <a:pPr algn="l" fontAlgn="b"/>
                      <a:r>
                        <a:rPr lang="en-US" sz="1400" b="0" i="0" u="none" strike="noStrike">
                          <a:solidFill>
                            <a:srgbClr val="000000"/>
                          </a:solidFill>
                          <a:effectLst/>
                          <a:latin typeface="Calibri"/>
                        </a:rPr>
                        <a:t>Shiva</a:t>
                      </a:r>
                    </a:p>
                  </a:txBody>
                  <a:tcPr marL="9525" marR="9525" marT="9525" marB="0" anchor="b"/>
                </a:tc>
                <a:tc>
                  <a:txBody>
                    <a:bodyPr/>
                    <a:lstStyle/>
                    <a:p>
                      <a:pPr algn="l" fontAlgn="b"/>
                      <a:r>
                        <a:rPr lang="en-US" sz="1400" b="0" i="0" u="none" strike="noStrike" dirty="0">
                          <a:solidFill>
                            <a:srgbClr val="000000"/>
                          </a:solidFill>
                          <a:effectLst/>
                          <a:latin typeface="Calibri"/>
                        </a:rPr>
                        <a:t>destroys old life to make room for new</a:t>
                      </a:r>
                    </a:p>
                  </a:txBody>
                  <a:tcPr marL="9525" marR="9525" marT="9525" marB="0" anchor="b"/>
                </a:tc>
              </a:tr>
              <a:tr h="364613">
                <a:tc>
                  <a:txBody>
                    <a:bodyPr/>
                    <a:lstStyle/>
                    <a:p>
                      <a:pPr algn="l" fontAlgn="b"/>
                      <a:r>
                        <a:rPr lang="en-US" sz="1400" b="0" i="0" u="none" strike="noStrike">
                          <a:solidFill>
                            <a:srgbClr val="000000"/>
                          </a:solidFill>
                          <a:effectLst/>
                          <a:latin typeface="Calibri"/>
                        </a:rPr>
                        <a:t>Surya</a:t>
                      </a:r>
                    </a:p>
                  </a:txBody>
                  <a:tcPr marL="9525" marR="9525" marT="9525" marB="0" anchor="b"/>
                </a:tc>
                <a:tc>
                  <a:txBody>
                    <a:bodyPr/>
                    <a:lstStyle/>
                    <a:p>
                      <a:pPr algn="l" fontAlgn="b"/>
                      <a:r>
                        <a:rPr lang="en-US" sz="1400" b="0" i="0" u="none" strike="noStrike" dirty="0">
                          <a:solidFill>
                            <a:srgbClr val="000000"/>
                          </a:solidFill>
                          <a:effectLst/>
                          <a:latin typeface="Calibri"/>
                        </a:rPr>
                        <a:t>god of the sun</a:t>
                      </a:r>
                    </a:p>
                  </a:txBody>
                  <a:tcPr marL="9525" marR="9525" marT="9525" marB="0" anchor="b"/>
                </a:tc>
              </a:tr>
              <a:tr h="364613">
                <a:tc>
                  <a:txBody>
                    <a:bodyPr/>
                    <a:lstStyle/>
                    <a:p>
                      <a:pPr algn="l" fontAlgn="b"/>
                      <a:r>
                        <a:rPr lang="en-US" sz="1400" b="0" i="0" u="none" strike="noStrike">
                          <a:solidFill>
                            <a:srgbClr val="000000"/>
                          </a:solidFill>
                          <a:effectLst/>
                          <a:latin typeface="Calibri"/>
                        </a:rPr>
                        <a:t>Varuna</a:t>
                      </a:r>
                    </a:p>
                  </a:txBody>
                  <a:tcPr marL="9525" marR="9525" marT="9525" marB="0" anchor="b"/>
                </a:tc>
                <a:tc>
                  <a:txBody>
                    <a:bodyPr/>
                    <a:lstStyle/>
                    <a:p>
                      <a:pPr algn="l" fontAlgn="b"/>
                      <a:r>
                        <a:rPr lang="en-US" sz="1400" b="0" i="0" u="none" strike="noStrike" dirty="0">
                          <a:solidFill>
                            <a:srgbClr val="000000"/>
                          </a:solidFill>
                          <a:effectLst/>
                          <a:latin typeface="Calibri"/>
                        </a:rPr>
                        <a:t>maintains cosmic order, </a:t>
                      </a:r>
                    </a:p>
                  </a:txBody>
                  <a:tcPr marL="9525" marR="9525" marT="9525" marB="0" anchor="b"/>
                </a:tc>
              </a:tr>
              <a:tr h="364613">
                <a:tc>
                  <a:txBody>
                    <a:bodyPr/>
                    <a:lstStyle/>
                    <a:p>
                      <a:pPr algn="l" fontAlgn="b"/>
                      <a:r>
                        <a:rPr lang="en-US" sz="1400" b="0" i="0" u="none" strike="noStrike">
                          <a:solidFill>
                            <a:srgbClr val="000000"/>
                          </a:solidFill>
                          <a:effectLst/>
                          <a:latin typeface="Calibri"/>
                        </a:rPr>
                        <a:t>Vayu</a:t>
                      </a:r>
                    </a:p>
                  </a:txBody>
                  <a:tcPr marL="9525" marR="9525" marT="9525" marB="0" anchor="b"/>
                </a:tc>
                <a:tc>
                  <a:txBody>
                    <a:bodyPr/>
                    <a:lstStyle/>
                    <a:p>
                      <a:pPr algn="l" fontAlgn="b"/>
                      <a:r>
                        <a:rPr lang="en-US" sz="1400" b="0" i="0" u="none" strike="noStrike" dirty="0">
                          <a:solidFill>
                            <a:srgbClr val="000000"/>
                          </a:solidFill>
                          <a:effectLst/>
                          <a:latin typeface="Calibri"/>
                        </a:rPr>
                        <a:t>god of wind</a:t>
                      </a:r>
                    </a:p>
                  </a:txBody>
                  <a:tcPr marL="9525" marR="9525" marT="9525" marB="0" anchor="b"/>
                </a:tc>
              </a:tr>
              <a:tr h="364613">
                <a:tc>
                  <a:txBody>
                    <a:bodyPr/>
                    <a:lstStyle/>
                    <a:p>
                      <a:pPr algn="l" fontAlgn="b"/>
                      <a:r>
                        <a:rPr lang="en-US" sz="1400" b="0" i="0" u="none" strike="noStrike">
                          <a:solidFill>
                            <a:srgbClr val="000000"/>
                          </a:solidFill>
                          <a:effectLst/>
                          <a:latin typeface="Calibri"/>
                        </a:rPr>
                        <a:t>Vishnu</a:t>
                      </a:r>
                    </a:p>
                  </a:txBody>
                  <a:tcPr marL="9525" marR="9525" marT="9525" marB="0" anchor="b"/>
                </a:tc>
                <a:tc>
                  <a:txBody>
                    <a:bodyPr/>
                    <a:lstStyle/>
                    <a:p>
                      <a:pPr algn="l" fontAlgn="b"/>
                      <a:r>
                        <a:rPr lang="en-US" sz="1400" b="0" i="0" u="none" strike="noStrike" dirty="0">
                          <a:solidFill>
                            <a:srgbClr val="000000"/>
                          </a:solidFill>
                          <a:effectLst/>
                          <a:latin typeface="Calibri"/>
                        </a:rPr>
                        <a:t>kind, loving, giver and provider of things</a:t>
                      </a:r>
                    </a:p>
                  </a:txBody>
                  <a:tcPr marL="9525" marR="9525" marT="9525" marB="0" anchor="b"/>
                </a:tc>
              </a:tr>
            </a:tbl>
          </a:graphicData>
        </a:graphic>
      </p:graphicFrame>
    </p:spTree>
    <p:extLst>
      <p:ext uri="{BB962C8B-B14F-4D97-AF65-F5344CB8AC3E}">
        <p14:creationId xmlns:p14="http://schemas.microsoft.com/office/powerpoint/2010/main" val="1998411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486400" cy="762000"/>
          </a:xfrm>
        </p:spPr>
        <p:txBody>
          <a:bodyPr>
            <a:normAutofit fontScale="90000"/>
          </a:bodyPr>
          <a:lstStyle/>
          <a:p>
            <a:r>
              <a:rPr lang="en-US" dirty="0" smtClean="0"/>
              <a:t>Introduction</a:t>
            </a:r>
            <a:endParaRPr lang="en-US" dirty="0"/>
          </a:p>
        </p:txBody>
      </p:sp>
      <p:sp>
        <p:nvSpPr>
          <p:cNvPr id="4" name="Content Placeholder 3"/>
          <p:cNvSpPr>
            <a:spLocks noGrp="1"/>
          </p:cNvSpPr>
          <p:nvPr>
            <p:ph sz="half" idx="1"/>
          </p:nvPr>
        </p:nvSpPr>
        <p:spPr>
          <a:xfrm>
            <a:off x="-1" y="1143000"/>
            <a:ext cx="6619875" cy="5638800"/>
          </a:xfrm>
        </p:spPr>
        <p:txBody>
          <a:bodyPr>
            <a:normAutofit fontScale="70000" lnSpcReduction="20000"/>
          </a:bodyPr>
          <a:lstStyle/>
          <a:p>
            <a:pPr marL="0" indent="0" fontAlgn="base">
              <a:buNone/>
            </a:pPr>
            <a:r>
              <a:rPr lang="en-US" dirty="0" smtClean="0"/>
              <a:t>	In </a:t>
            </a:r>
            <a:r>
              <a:rPr lang="en-US" dirty="0"/>
              <a:t>this chapter, you will learn about the origins and beliefs of Hinduism</a:t>
            </a:r>
            <a:r>
              <a:rPr lang="en-US" dirty="0" smtClean="0"/>
              <a:t>. Hinduism </a:t>
            </a:r>
            <a:r>
              <a:rPr lang="en-US" dirty="0"/>
              <a:t>is the most influential set of religious beliefs in modern India.</a:t>
            </a:r>
          </a:p>
          <a:p>
            <a:pPr marL="0" indent="0" fontAlgn="base">
              <a:buNone/>
            </a:pPr>
            <a:r>
              <a:rPr lang="en-US" dirty="0" smtClean="0"/>
              <a:t>	The </a:t>
            </a:r>
            <a:r>
              <a:rPr lang="en-US" dirty="0"/>
              <a:t>ancient traditions that gave rise to Hinduism have shaped Indian life in countless ways. This cultural heritage has </a:t>
            </a:r>
            <a:r>
              <a:rPr lang="en-US" b="1" u="sng" dirty="0"/>
              <a:t>affected</a:t>
            </a:r>
            <a:r>
              <a:rPr lang="en-US" dirty="0"/>
              <a:t> how people worship, what jobs they do, and even what they eat. It has inspired great art and literature. And it has helped determine the status of people in Indian society.</a:t>
            </a:r>
          </a:p>
          <a:p>
            <a:pPr marL="0" indent="0" fontAlgn="base">
              <a:buNone/>
            </a:pPr>
            <a:r>
              <a:rPr lang="en-US" dirty="0" smtClean="0"/>
              <a:t>	One </a:t>
            </a:r>
            <a:r>
              <a:rPr lang="en-US" dirty="0"/>
              <a:t>of the basic beliefs of Hinduism and some other Indian religions is dharma. Dharma refers to law, duty, and obligation. To follow one’s dharma means to dedicate oneself to performing one’s duties and to living by </a:t>
            </a:r>
            <a:r>
              <a:rPr lang="en-US" b="1" u="sng" dirty="0"/>
              <a:t>specific</a:t>
            </a:r>
            <a:r>
              <a:rPr lang="en-US" dirty="0"/>
              <a:t> sets of rules.</a:t>
            </a:r>
          </a:p>
          <a:p>
            <a:pPr marL="0" indent="0" fontAlgn="base">
              <a:buNone/>
            </a:pPr>
            <a:r>
              <a:rPr lang="en-US" dirty="0" smtClean="0"/>
              <a:t>	The</a:t>
            </a:r>
            <a:r>
              <a:rPr lang="en-US" dirty="0"/>
              <a:t> </a:t>
            </a:r>
            <a:r>
              <a:rPr lang="en-US" i="1" dirty="0"/>
              <a:t>Ramayana</a:t>
            </a:r>
            <a:r>
              <a:rPr lang="en-US" dirty="0"/>
              <a:t>, one of the most famous ancient literary texts, is sacred to many Hindus. It tells about life in ancient India and offers role models in dharma. For example, one of the central figures of the </a:t>
            </a:r>
            <a:r>
              <a:rPr lang="en-US" i="1" dirty="0"/>
              <a:t>Ramayana</a:t>
            </a:r>
            <a:r>
              <a:rPr lang="en-US" dirty="0"/>
              <a:t>, Rama, lives by the rules of dharma. When Rama is a young boy, he is a loyal son. When he grows up, he is a loving husband and a responsible ruler.</a:t>
            </a:r>
          </a:p>
          <a:p>
            <a:pPr marL="0" indent="0" fontAlgn="base">
              <a:buNone/>
            </a:pPr>
            <a:r>
              <a:rPr lang="en-US" dirty="0" smtClean="0"/>
              <a:t>	In </a:t>
            </a:r>
            <a:r>
              <a:rPr lang="en-US" dirty="0"/>
              <a:t>this chapter, you will explore the origins of Hinduism. Then you will learn about dharma and a number of other Hindu beliefs: Brahman, deities, karma, and samsara.</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75" y="0"/>
            <a:ext cx="2524125"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9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90600"/>
          </a:xfrm>
        </p:spPr>
        <p:txBody>
          <a:bodyPr/>
          <a:lstStyle/>
          <a:p>
            <a:r>
              <a:rPr lang="en-US" dirty="0" smtClean="0"/>
              <a:t>Key Content Terms</a:t>
            </a:r>
            <a:endParaRPr lang="en-US" dirty="0"/>
          </a:p>
        </p:txBody>
      </p:sp>
      <p:sp>
        <p:nvSpPr>
          <p:cNvPr id="6" name="Content Placeholder 5"/>
          <p:cNvSpPr>
            <a:spLocks noGrp="1"/>
          </p:cNvSpPr>
          <p:nvPr>
            <p:ph idx="1"/>
          </p:nvPr>
        </p:nvSpPr>
        <p:spPr>
          <a:xfrm>
            <a:off x="152400" y="1143000"/>
            <a:ext cx="8839200" cy="5638800"/>
          </a:xfrm>
        </p:spPr>
        <p:txBody>
          <a:bodyPr>
            <a:normAutofit fontScale="55000" lnSpcReduction="20000"/>
          </a:bodyPr>
          <a:lstStyle/>
          <a:p>
            <a:r>
              <a:rPr lang="en-US" dirty="0"/>
              <a:t>Hinduism: a religion that developed in India over many centuries; it traces its roots to older traditions, such as Vedic beliefs and </a:t>
            </a:r>
            <a:r>
              <a:rPr lang="en-US" dirty="0" smtClean="0"/>
              <a:t>Brahmanism</a:t>
            </a:r>
          </a:p>
          <a:p>
            <a:pPr marL="0" indent="0">
              <a:buNone/>
            </a:pPr>
            <a:endParaRPr lang="en-US" dirty="0" smtClean="0"/>
          </a:p>
          <a:p>
            <a:r>
              <a:rPr lang="en-US" dirty="0"/>
              <a:t>Vedas: a collection of ancient writings viewed as sacred by many </a:t>
            </a:r>
            <a:r>
              <a:rPr lang="en-US" dirty="0" smtClean="0"/>
              <a:t>Hindus</a:t>
            </a:r>
          </a:p>
          <a:p>
            <a:pPr marL="0" indent="0">
              <a:buNone/>
            </a:pPr>
            <a:endParaRPr lang="en-US" dirty="0" smtClean="0"/>
          </a:p>
          <a:p>
            <a:r>
              <a:rPr lang="en-US" dirty="0" smtClean="0"/>
              <a:t> </a:t>
            </a:r>
            <a:r>
              <a:rPr lang="en-US" dirty="0"/>
              <a:t>Sanskrit: an ancient Indian </a:t>
            </a:r>
            <a:r>
              <a:rPr lang="en-US" dirty="0" smtClean="0"/>
              <a:t>language</a:t>
            </a:r>
          </a:p>
          <a:p>
            <a:pPr marL="0" indent="0">
              <a:buNone/>
            </a:pPr>
            <a:endParaRPr lang="en-US" dirty="0" smtClean="0"/>
          </a:p>
          <a:p>
            <a:r>
              <a:rPr lang="en-US" dirty="0" smtClean="0"/>
              <a:t> </a:t>
            </a:r>
            <a:r>
              <a:rPr lang="en-US" dirty="0"/>
              <a:t>Brahmanism: ancient ritual traditions in which Brahmins played a key role; it grew out of older Vedic religious beliefs and helped lead to </a:t>
            </a:r>
            <a:r>
              <a:rPr lang="en-US" dirty="0" smtClean="0"/>
              <a:t>Hinduism</a:t>
            </a:r>
          </a:p>
          <a:p>
            <a:pPr marL="0" indent="0">
              <a:buNone/>
            </a:pPr>
            <a:endParaRPr lang="en-US" dirty="0" smtClean="0"/>
          </a:p>
          <a:p>
            <a:r>
              <a:rPr lang="en-US" dirty="0" smtClean="0"/>
              <a:t> </a:t>
            </a:r>
            <a:r>
              <a:rPr lang="en-US" dirty="0"/>
              <a:t>caste: a class, or group, in Hindu </a:t>
            </a:r>
            <a:r>
              <a:rPr lang="en-US" dirty="0" smtClean="0"/>
              <a:t>society</a:t>
            </a:r>
          </a:p>
          <a:p>
            <a:pPr marL="0" indent="0">
              <a:buNone/>
            </a:pPr>
            <a:endParaRPr lang="en-US" dirty="0" smtClean="0"/>
          </a:p>
          <a:p>
            <a:r>
              <a:rPr lang="en-US" dirty="0" smtClean="0"/>
              <a:t> </a:t>
            </a:r>
            <a:r>
              <a:rPr lang="en-US" dirty="0"/>
              <a:t>Dharma: a belief found in Hinduism and other Indian traditions that a person has a duty or obligation to live an honorable </a:t>
            </a:r>
            <a:r>
              <a:rPr lang="en-US" dirty="0" smtClean="0"/>
              <a:t>life</a:t>
            </a:r>
          </a:p>
          <a:p>
            <a:pPr marL="0" indent="0">
              <a:buNone/>
            </a:pPr>
            <a:endParaRPr lang="en-US" dirty="0" smtClean="0"/>
          </a:p>
          <a:p>
            <a:r>
              <a:rPr lang="en-US" dirty="0" smtClean="0"/>
              <a:t> </a:t>
            </a:r>
            <a:r>
              <a:rPr lang="en-US" dirty="0"/>
              <a:t>Karma: a belief found in Hinduism and other Indian traditions that the good and evil done in a past life determines the nature of that person’s next </a:t>
            </a:r>
            <a:r>
              <a:rPr lang="en-US" dirty="0" smtClean="0"/>
              <a:t>life</a:t>
            </a:r>
          </a:p>
          <a:p>
            <a:pPr marL="0" indent="0">
              <a:buNone/>
            </a:pPr>
            <a:endParaRPr lang="en-US" dirty="0" smtClean="0"/>
          </a:p>
          <a:p>
            <a:r>
              <a:rPr lang="en-US" dirty="0" smtClean="0"/>
              <a:t> </a:t>
            </a:r>
            <a:r>
              <a:rPr lang="en-US" dirty="0"/>
              <a:t>reincarnation: the belief that a person’s soul is reborn into a new body </a:t>
            </a:r>
            <a:r>
              <a:rPr lang="en-US" dirty="0" smtClean="0"/>
              <a:t>after death</a:t>
            </a:r>
          </a:p>
          <a:p>
            <a:pPr marL="0" indent="0">
              <a:buNone/>
            </a:pPr>
            <a:endParaRPr lang="en-US" dirty="0" smtClean="0"/>
          </a:p>
          <a:p>
            <a:r>
              <a:rPr lang="en-US" dirty="0" smtClean="0"/>
              <a:t> </a:t>
            </a:r>
            <a:r>
              <a:rPr lang="en-US" dirty="0"/>
              <a:t>pilgrimages: a journey to a holy place</a:t>
            </a:r>
          </a:p>
        </p:txBody>
      </p:sp>
    </p:spTree>
    <p:extLst>
      <p:ext uri="{BB962C8B-B14F-4D97-AF65-F5344CB8AC3E}">
        <p14:creationId xmlns:p14="http://schemas.microsoft.com/office/powerpoint/2010/main" val="3693312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normAutofit fontScale="90000"/>
          </a:bodyPr>
          <a:lstStyle/>
          <a:p>
            <a:pPr fontAlgn="base"/>
            <a:r>
              <a:rPr lang="en-US" b="1" dirty="0"/>
              <a:t>Section 2 - The Origins of Hinduism</a:t>
            </a:r>
            <a:br>
              <a:rPr lang="en-US" b="1" dirty="0"/>
            </a:br>
            <a:r>
              <a:rPr lang="en-US" b="1" dirty="0"/>
              <a:t> </a:t>
            </a:r>
            <a:endParaRPr lang="en-US" dirty="0"/>
          </a:p>
        </p:txBody>
      </p:sp>
      <p:sp>
        <p:nvSpPr>
          <p:cNvPr id="3" name="Content Placeholder 2"/>
          <p:cNvSpPr>
            <a:spLocks noGrp="1"/>
          </p:cNvSpPr>
          <p:nvPr>
            <p:ph idx="1"/>
          </p:nvPr>
        </p:nvSpPr>
        <p:spPr/>
        <p:txBody>
          <a:bodyPr>
            <a:normAutofit fontScale="85000" lnSpcReduction="20000"/>
          </a:bodyPr>
          <a:lstStyle/>
          <a:p>
            <a:pPr marL="36576" indent="0" fontAlgn="base">
              <a:buNone/>
            </a:pPr>
            <a:r>
              <a:rPr lang="en-US" dirty="0"/>
              <a:t>No single person founded </a:t>
            </a:r>
            <a:r>
              <a:rPr lang="en-US" b="1" u="sng" dirty="0"/>
              <a:t>Hinduism</a:t>
            </a:r>
            <a:r>
              <a:rPr lang="en-US" dirty="0"/>
              <a:t>. It developed slowly, over a long period of time, growing out of centuries of older traditions.</a:t>
            </a:r>
          </a:p>
          <a:p>
            <a:pPr marL="36576" indent="0" fontAlgn="base">
              <a:buNone/>
            </a:pPr>
            <a:endParaRPr lang="en-US" dirty="0" smtClean="0"/>
          </a:p>
          <a:p>
            <a:pPr marL="36576" indent="0" fontAlgn="base">
              <a:buNone/>
            </a:pPr>
            <a:r>
              <a:rPr lang="en-US" dirty="0" smtClean="0"/>
              <a:t>In </a:t>
            </a:r>
            <a:r>
              <a:rPr lang="en-US" dirty="0"/>
              <a:t>the second millennium B.C.E., nomadic people speaking Indo-European languages migrated into northern India. These nomads, sometimes called Aryans (AIR-ee-uhnz), brought to India their gods and rituals, some of which eventually became part of Hinduism. Other aspects of Hinduism drew on local traditions, which, over thousands of years, allowed a wide range of practices and beliefs to arise in different parts of India.</a:t>
            </a:r>
          </a:p>
          <a:p>
            <a:pPr marL="36576" indent="0">
              <a:buNone/>
            </a:pPr>
            <a:endParaRPr lang="en-US" dirty="0"/>
          </a:p>
        </p:txBody>
      </p:sp>
    </p:spTree>
    <p:extLst>
      <p:ext uri="{BB962C8B-B14F-4D97-AF65-F5344CB8AC3E}">
        <p14:creationId xmlns:p14="http://schemas.microsoft.com/office/powerpoint/2010/main" val="4241995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1"/>
            <a:ext cx="7924800" cy="3416320"/>
          </a:xfrm>
          <a:prstGeom prst="rect">
            <a:avLst/>
          </a:prstGeom>
        </p:spPr>
        <p:txBody>
          <a:bodyPr wrap="square">
            <a:spAutoFit/>
          </a:bodyPr>
          <a:lstStyle/>
          <a:p>
            <a:r>
              <a:rPr lang="en-US" dirty="0"/>
              <a:t>The oldest roots of Hinduism are found in Vedic religion, which is named for the earliest Indian texts. The </a:t>
            </a:r>
            <a:r>
              <a:rPr lang="en-US" b="1" u="sng" dirty="0"/>
              <a:t>Vedas</a:t>
            </a:r>
            <a:r>
              <a:rPr lang="en-US" dirty="0"/>
              <a:t> (VAYduhz) are a collection of sacred texts, including verses, hymns, prayers, and teachings composed in </a:t>
            </a:r>
            <a:r>
              <a:rPr lang="en-US" b="1" u="sng" dirty="0"/>
              <a:t>Sanskrit</a:t>
            </a:r>
            <a:r>
              <a:rPr lang="en-US" dirty="0"/>
              <a:t> (SAN-skrit). (Veda is Sanskrit for “knowledge.”) The earliest of the Vedas grew out of traditions brought into India by the Aryans. These traditions expanded </a:t>
            </a:r>
            <a:r>
              <a:rPr lang="en-US" dirty="0" smtClean="0"/>
              <a:t>over</a:t>
            </a:r>
            <a:br>
              <a:rPr lang="en-US" dirty="0" smtClean="0"/>
            </a:br>
            <a:r>
              <a:rPr lang="en-US" dirty="0" smtClean="0"/>
              <a:t> </a:t>
            </a:r>
            <a:r>
              <a:rPr lang="en-US" dirty="0"/>
              <a:t>centuries in India, as the </a:t>
            </a:r>
            <a:r>
              <a:rPr lang="en-US" dirty="0" smtClean="0"/>
              <a:t/>
            </a:r>
            <a:br>
              <a:rPr lang="en-US" dirty="0" smtClean="0"/>
            </a:br>
            <a:r>
              <a:rPr lang="en-US" dirty="0" smtClean="0"/>
              <a:t>teachings </a:t>
            </a:r>
            <a:r>
              <a:rPr lang="en-US" dirty="0"/>
              <a:t>of the Vedas were </a:t>
            </a:r>
            <a:r>
              <a:rPr lang="en-US" dirty="0" smtClean="0"/>
              <a:t/>
            </a:r>
            <a:br>
              <a:rPr lang="en-US" dirty="0" smtClean="0"/>
            </a:br>
            <a:r>
              <a:rPr lang="en-US" dirty="0" smtClean="0"/>
              <a:t>handed </a:t>
            </a:r>
            <a:r>
              <a:rPr lang="en-US" dirty="0"/>
              <a:t>down orally from </a:t>
            </a:r>
            <a:r>
              <a:rPr lang="en-US" dirty="0" smtClean="0"/>
              <a:t/>
            </a:r>
            <a:br>
              <a:rPr lang="en-US" dirty="0" smtClean="0"/>
            </a:br>
            <a:r>
              <a:rPr lang="en-US" dirty="0" smtClean="0"/>
              <a:t>generation </a:t>
            </a:r>
            <a:r>
              <a:rPr lang="en-US" dirty="0"/>
              <a:t>to generation, </a:t>
            </a:r>
            <a:r>
              <a:rPr lang="en-US" dirty="0" smtClean="0"/>
              <a:t/>
            </a:r>
            <a:br>
              <a:rPr lang="en-US" dirty="0" smtClean="0"/>
            </a:br>
            <a:r>
              <a:rPr lang="en-US" dirty="0" smtClean="0"/>
              <a:t>before </a:t>
            </a:r>
            <a:r>
              <a:rPr lang="en-US" dirty="0"/>
              <a:t>India had a written </a:t>
            </a:r>
            <a:r>
              <a:rPr lang="en-US" dirty="0" smtClean="0"/>
              <a:t/>
            </a:r>
            <a:br>
              <a:rPr lang="en-US" dirty="0" smtClean="0"/>
            </a:br>
            <a:r>
              <a:rPr lang="en-US" dirty="0" smtClean="0"/>
              <a:t>form </a:t>
            </a:r>
            <a:r>
              <a:rPr lang="en-US" dirty="0"/>
              <a:t>of Sanskrit.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099" y="1800225"/>
            <a:ext cx="5819775" cy="505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5438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7467600" cy="5324535"/>
          </a:xfrm>
          <a:prstGeom prst="rect">
            <a:avLst/>
          </a:prstGeom>
        </p:spPr>
        <p:txBody>
          <a:bodyPr wrap="square">
            <a:spAutoFit/>
          </a:bodyPr>
          <a:lstStyle/>
          <a:p>
            <a:pPr fontAlgn="base"/>
            <a:r>
              <a:rPr lang="en-US" sz="2000" dirty="0"/>
              <a:t>Vedic rituals and sacrifices honored a number of deities (gods and goddesses) associated with nature and social order. Over time, these rituals became more complex. A class of priests and religious scholars, called Brahmins (BRAH-minz), grew increasingly important. They were responsible for correctly </a:t>
            </a:r>
            <a:r>
              <a:rPr lang="en-US" sz="2000" b="1" u="sng" dirty="0"/>
              <a:t>interpreting</a:t>
            </a:r>
            <a:r>
              <a:rPr lang="en-US" sz="2000" dirty="0"/>
              <a:t> the Vedas and performing the required rituals</a:t>
            </a:r>
            <a:r>
              <a:rPr lang="en-US" sz="2000" dirty="0" smtClean="0"/>
              <a:t>. Brahmins </a:t>
            </a:r>
            <a:r>
              <a:rPr lang="en-US" sz="2000" dirty="0"/>
              <a:t>eventually became the dominant class in India. Later Vedic religion is often called </a:t>
            </a:r>
            <a:r>
              <a:rPr lang="en-US" sz="2000" b="1" u="sng" dirty="0"/>
              <a:t>Brahmanism</a:t>
            </a:r>
            <a:r>
              <a:rPr lang="en-US" sz="2000" dirty="0"/>
              <a:t>. The word </a:t>
            </a:r>
            <a:r>
              <a:rPr lang="en-US" sz="2000" i="1" dirty="0"/>
              <a:t>Hinduism</a:t>
            </a:r>
            <a:r>
              <a:rPr lang="en-US" sz="2000" dirty="0"/>
              <a:t>, the term for the traditions that grew out of later Vedic religion or Brahmanism, came much later.</a:t>
            </a:r>
          </a:p>
          <a:p>
            <a:pPr fontAlgn="base"/>
            <a:r>
              <a:rPr lang="en-US" sz="2000" dirty="0"/>
              <a:t>Modern-day Hinduism is a very complex religion. Many beliefs, forms of worship, and deities exist side by side, and often differ from place to place. The Vedas, to which Hinduism traces its early roots, remain sacred to many Hindus today. Along with later sacred texts, the Vedas lay out some of the basic beliefs of Hinduism. As you will see, these beliefs have influenced every aspect of life in India.</a:t>
            </a:r>
          </a:p>
        </p:txBody>
      </p:sp>
    </p:spTree>
    <p:extLst>
      <p:ext uri="{BB962C8B-B14F-4D97-AF65-F5344CB8AC3E}">
        <p14:creationId xmlns:p14="http://schemas.microsoft.com/office/powerpoint/2010/main" val="878577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normAutofit fontScale="90000"/>
          </a:bodyPr>
          <a:lstStyle/>
          <a:p>
            <a:pPr fontAlgn="base"/>
            <a:r>
              <a:rPr lang="en-US" sz="3800" b="1" dirty="0"/>
              <a:t>Section 3 - Hinduism and the Caste System</a:t>
            </a:r>
            <a:r>
              <a:rPr lang="en-US" b="1" dirty="0"/>
              <a:t/>
            </a:r>
            <a:br>
              <a:rPr lang="en-US" b="1" dirty="0"/>
            </a:br>
            <a:r>
              <a:rPr lang="en-US" b="1" dirty="0"/>
              <a:t> </a:t>
            </a:r>
            <a:endParaRPr lang="en-US" dirty="0"/>
          </a:p>
        </p:txBody>
      </p:sp>
      <p:sp>
        <p:nvSpPr>
          <p:cNvPr id="3" name="Content Placeholder 2"/>
          <p:cNvSpPr>
            <a:spLocks noGrp="1"/>
          </p:cNvSpPr>
          <p:nvPr>
            <p:ph idx="1"/>
          </p:nvPr>
        </p:nvSpPr>
        <p:spPr>
          <a:xfrm>
            <a:off x="457200" y="1143000"/>
            <a:ext cx="8001000" cy="5059363"/>
          </a:xfrm>
        </p:spPr>
        <p:txBody>
          <a:bodyPr>
            <a:normAutofit fontScale="85000" lnSpcReduction="20000"/>
          </a:bodyPr>
          <a:lstStyle/>
          <a:p>
            <a:pPr marL="36576" indent="0" fontAlgn="base">
              <a:buNone/>
            </a:pPr>
            <a:r>
              <a:rPr lang="en-US" dirty="0"/>
              <a:t>Brahmanism was more than a religion in ancient India. It was a way of life. It affected how Indians lived, what they believed, and even the way they organized their society. Many of those ideas live on in modern Hinduism.</a:t>
            </a:r>
          </a:p>
          <a:p>
            <a:pPr marL="36576" indent="0" fontAlgn="base">
              <a:buNone/>
            </a:pPr>
            <a:r>
              <a:rPr lang="en-US" dirty="0"/>
              <a:t>Brahmanism taught that a well-organized society was divided into different social classes. Today, we call this practice of social organization, developed in India, the </a:t>
            </a:r>
            <a:r>
              <a:rPr lang="en-US" b="1" u="sng" dirty="0"/>
              <a:t>caste</a:t>
            </a:r>
            <a:r>
              <a:rPr lang="en-US" dirty="0"/>
              <a:t> system. The Vedas describe four main social classes, or varnas:</a:t>
            </a:r>
          </a:p>
          <a:p>
            <a:pPr marL="36576" indent="0" fontAlgn="base">
              <a:buNone/>
            </a:pPr>
            <a:r>
              <a:rPr lang="en-US" b="1" dirty="0"/>
              <a:t> </a:t>
            </a:r>
            <a:r>
              <a:rPr lang="en-US" b="1" dirty="0" smtClean="0"/>
              <a:t>   •</a:t>
            </a:r>
            <a:r>
              <a:rPr lang="en-US" dirty="0" smtClean="0"/>
              <a:t> </a:t>
            </a:r>
            <a:r>
              <a:rPr lang="en-US" dirty="0"/>
              <a:t>Brahmins (priests and religious scholars) </a:t>
            </a:r>
            <a:br>
              <a:rPr lang="en-US" dirty="0"/>
            </a:br>
            <a:r>
              <a:rPr lang="en-US" dirty="0"/>
              <a:t> </a:t>
            </a:r>
            <a:r>
              <a:rPr lang="en-US" dirty="0" smtClean="0"/>
              <a:t>   </a:t>
            </a:r>
            <a:r>
              <a:rPr lang="en-US" b="1" dirty="0" smtClean="0"/>
              <a:t>•</a:t>
            </a:r>
            <a:r>
              <a:rPr lang="en-US" dirty="0" smtClean="0"/>
              <a:t> </a:t>
            </a:r>
            <a:r>
              <a:rPr lang="en-US" dirty="0"/>
              <a:t>Kshatriyas (KSHA-tree-uhs) (rulers and warriors)</a:t>
            </a:r>
            <a:br>
              <a:rPr lang="en-US" dirty="0"/>
            </a:br>
            <a:r>
              <a:rPr lang="en-US" dirty="0" smtClean="0"/>
              <a:t>    </a:t>
            </a:r>
            <a:r>
              <a:rPr lang="en-US" b="1" dirty="0" smtClean="0"/>
              <a:t>•</a:t>
            </a:r>
            <a:r>
              <a:rPr lang="en-US" dirty="0" smtClean="0"/>
              <a:t> </a:t>
            </a:r>
            <a:r>
              <a:rPr lang="en-US" dirty="0"/>
              <a:t>Vaishyas (VIESH-yuhs) (herders and merchants)</a:t>
            </a:r>
            <a:br>
              <a:rPr lang="en-US" dirty="0"/>
            </a:br>
            <a:r>
              <a:rPr lang="en-US" dirty="0" smtClean="0"/>
              <a:t>    </a:t>
            </a:r>
            <a:r>
              <a:rPr lang="en-US" b="1" dirty="0" smtClean="0"/>
              <a:t>•</a:t>
            </a:r>
            <a:r>
              <a:rPr lang="en-US" dirty="0" smtClean="0"/>
              <a:t> </a:t>
            </a:r>
            <a:r>
              <a:rPr lang="en-US" dirty="0"/>
              <a:t>Shudras (SHOO-druhs) (servants, farmers, and </a:t>
            </a:r>
            <a:r>
              <a:rPr lang="en-US" dirty="0" smtClean="0"/>
              <a:t/>
            </a:r>
            <a:br>
              <a:rPr lang="en-US" dirty="0" smtClean="0"/>
            </a:br>
            <a:r>
              <a:rPr lang="en-US" dirty="0" smtClean="0"/>
              <a:t>       laborers</a:t>
            </a:r>
            <a:r>
              <a:rPr lang="en-US" dirty="0"/>
              <a:t>)</a:t>
            </a:r>
          </a:p>
          <a:p>
            <a:pPr marL="36576" indent="0">
              <a:buNone/>
            </a:pPr>
            <a:endParaRPr lang="en-US" dirty="0"/>
          </a:p>
        </p:txBody>
      </p:sp>
    </p:spTree>
    <p:extLst>
      <p:ext uri="{BB962C8B-B14F-4D97-AF65-F5344CB8AC3E}">
        <p14:creationId xmlns:p14="http://schemas.microsoft.com/office/powerpoint/2010/main" val="2056485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52400"/>
            <a:ext cx="4876800" cy="5973763"/>
          </a:xfrm>
        </p:spPr>
        <p:txBody>
          <a:bodyPr/>
          <a:lstStyle/>
          <a:p>
            <a:pPr marL="36576" indent="0">
              <a:buNone/>
            </a:pPr>
            <a:r>
              <a:rPr lang="en-US" dirty="0"/>
              <a:t>According to the Vedas, each class, or varna, had its own duties. For example, Brahmins had a duty to study and teach the Vedas. Warriors had a duty to become skilled with </a:t>
            </a:r>
            <a:r>
              <a:rPr lang="en-US" dirty="0" smtClean="0"/>
              <a:t>weapons. But </a:t>
            </a:r>
            <a:r>
              <a:rPr lang="en-US" dirty="0"/>
              <a:t>the caste system meant that some people were favored much more than others. Brahmins held the highest place in society, while Shudras held the lowest.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0"/>
            <a:ext cx="3657600" cy="596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9081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52400"/>
            <a:ext cx="8077200" cy="6400800"/>
          </a:xfrm>
        </p:spPr>
        <p:txBody>
          <a:bodyPr>
            <a:normAutofit fontScale="70000" lnSpcReduction="20000"/>
          </a:bodyPr>
          <a:lstStyle/>
          <a:p>
            <a:pPr marL="36576" indent="0" fontAlgn="base">
              <a:buNone/>
            </a:pPr>
            <a:r>
              <a:rPr lang="en-US" dirty="0"/>
              <a:t>Over the centuries, the caste system in India grew very complex</a:t>
            </a:r>
            <a:r>
              <a:rPr lang="en-US" dirty="0" smtClean="0"/>
              <a:t>. By </a:t>
            </a:r>
            <a:r>
              <a:rPr lang="en-US" dirty="0"/>
              <a:t>medieval times, there were thousands of castes. The people in the lowest caste were known as Untouchables. Their descendants today often call themselves </a:t>
            </a:r>
            <a:r>
              <a:rPr lang="en-US" i="1" dirty="0"/>
              <a:t>Dalits</a:t>
            </a:r>
            <a:r>
              <a:rPr lang="en-US" dirty="0"/>
              <a:t>, from a word meaning “suppressed” or “crushed.” This group had jobs or ways of life that involved activities that high-caste Indians considered lowly or “dirty,” such as handling garbage and dead animals. Untouchables often had to live in their own villages or neighborhoods. They could not enter many temples or attend most schools. Other Hindus avoided touching, and in many cases, even looking at this group of people. Some of these rules separating the lowest caste remain today.</a:t>
            </a:r>
          </a:p>
          <a:p>
            <a:pPr marL="36576" indent="0" fontAlgn="base">
              <a:buNone/>
            </a:pPr>
            <a:endParaRPr lang="en-US" dirty="0" smtClean="0"/>
          </a:p>
          <a:p>
            <a:pPr marL="36576" indent="0" fontAlgn="base">
              <a:buNone/>
            </a:pPr>
            <a:r>
              <a:rPr lang="en-US" dirty="0" smtClean="0"/>
              <a:t>The </a:t>
            </a:r>
            <a:r>
              <a:rPr lang="en-US" dirty="0"/>
              <a:t>caste system affected all aspects of people’s lives. Indians were born into a certain caste, and they could not change it. They could only marry within their own caste. Today, caste discrimination is outlawed in India. But despite the laws, caste status continues to affect many parts of Indian life.</a:t>
            </a:r>
          </a:p>
          <a:p>
            <a:pPr marL="36576" indent="0" fontAlgn="base">
              <a:buNone/>
            </a:pPr>
            <a:endParaRPr lang="en-US" dirty="0" smtClean="0"/>
          </a:p>
          <a:p>
            <a:pPr marL="36576" indent="0" fontAlgn="base">
              <a:buNone/>
            </a:pPr>
            <a:r>
              <a:rPr lang="en-US" dirty="0" smtClean="0"/>
              <a:t>This </a:t>
            </a:r>
            <a:r>
              <a:rPr lang="en-US" dirty="0"/>
              <a:t>way of organizing society is just one example of how ancient religion affected daily life in India. Let’s look now at other aspects of Hinduism and how they helped shape Indian life and culture.</a:t>
            </a:r>
          </a:p>
          <a:p>
            <a:pPr marL="36576" indent="0">
              <a:buNone/>
            </a:pPr>
            <a:endParaRPr lang="en-US" dirty="0"/>
          </a:p>
        </p:txBody>
      </p:sp>
    </p:spTree>
    <p:extLst>
      <p:ext uri="{BB962C8B-B14F-4D97-AF65-F5344CB8AC3E}">
        <p14:creationId xmlns:p14="http://schemas.microsoft.com/office/powerpoint/2010/main" val="123526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1159</TotalTime>
  <Words>526</Words>
  <Application>Microsoft Office PowerPoint</Application>
  <PresentationFormat>On-screen Show (4:3)</PresentationFormat>
  <Paragraphs>112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Technic</vt:lpstr>
      <vt:lpstr>Learning About World Religions:  Hinduism </vt:lpstr>
      <vt:lpstr>Introduction</vt:lpstr>
      <vt:lpstr>Key Content Terms</vt:lpstr>
      <vt:lpstr>Section 2 - The Origins of Hinduism  </vt:lpstr>
      <vt:lpstr>PowerPoint Presentation</vt:lpstr>
      <vt:lpstr>PowerPoint Presentation</vt:lpstr>
      <vt:lpstr>Section 3 - Hinduism and the Caste System  </vt:lpstr>
      <vt:lpstr>PowerPoint Presentation</vt:lpstr>
      <vt:lpstr>PowerPoint Presentation</vt:lpstr>
      <vt:lpstr>Hindu Caste System You are to create an image, or set of images, that represents the social structure of the Hindu caste system. Your assignment should show the jobs/duties of each caste and also how they rank in power compared to the other classes.   12 points total</vt:lpstr>
      <vt:lpstr>Section 4 - Hindu Beliefs About Brahman</vt:lpstr>
      <vt:lpstr>PowerPoint Presentation</vt:lpstr>
      <vt:lpstr>PowerPoint Presentation</vt:lpstr>
      <vt:lpstr>Section 5 - Hindu Beliefs About Deities  </vt:lpstr>
      <vt:lpstr>PowerPoint Presentation</vt:lpstr>
      <vt:lpstr>Hindu gods/ goddesses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About World Religions:  Hinduism</dc:title>
  <dc:creator>bales</dc:creator>
  <cp:lastModifiedBy>bales</cp:lastModifiedBy>
  <cp:revision>17</cp:revision>
  <cp:lastPrinted>2013-04-18T15:43:52Z</cp:lastPrinted>
  <dcterms:created xsi:type="dcterms:W3CDTF">2013-04-10T19:58:45Z</dcterms:created>
  <dcterms:modified xsi:type="dcterms:W3CDTF">2013-04-18T17:34:16Z</dcterms:modified>
</cp:coreProperties>
</file>